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9" r:id="rId5"/>
  </p:sldMasterIdLst>
  <p:notesMasterIdLst>
    <p:notesMasterId r:id="rId64"/>
  </p:notesMasterIdLst>
  <p:sldIdLst>
    <p:sldId id="256" r:id="rId6"/>
    <p:sldId id="264" r:id="rId7"/>
    <p:sldId id="279" r:id="rId8"/>
    <p:sldId id="280" r:id="rId9"/>
    <p:sldId id="261" r:id="rId10"/>
    <p:sldId id="281" r:id="rId11"/>
    <p:sldId id="282" r:id="rId12"/>
    <p:sldId id="283" r:id="rId13"/>
    <p:sldId id="284" r:id="rId14"/>
    <p:sldId id="285" r:id="rId15"/>
    <p:sldId id="287" r:id="rId16"/>
    <p:sldId id="286" r:id="rId17"/>
    <p:sldId id="258" r:id="rId18"/>
    <p:sldId id="265" r:id="rId19"/>
    <p:sldId id="257" r:id="rId20"/>
    <p:sldId id="289" r:id="rId21"/>
    <p:sldId id="290" r:id="rId22"/>
    <p:sldId id="291" r:id="rId23"/>
    <p:sldId id="292" r:id="rId24"/>
    <p:sldId id="296" r:id="rId25"/>
    <p:sldId id="294" r:id="rId26"/>
    <p:sldId id="295" r:id="rId27"/>
    <p:sldId id="297" r:id="rId28"/>
    <p:sldId id="298" r:id="rId29"/>
    <p:sldId id="299" r:id="rId30"/>
    <p:sldId id="300" r:id="rId31"/>
    <p:sldId id="301" r:id="rId32"/>
    <p:sldId id="302" r:id="rId33"/>
    <p:sldId id="303" r:id="rId34"/>
    <p:sldId id="304" r:id="rId35"/>
    <p:sldId id="308" r:id="rId36"/>
    <p:sldId id="268" r:id="rId37"/>
    <p:sldId id="309" r:id="rId38"/>
    <p:sldId id="310" r:id="rId39"/>
    <p:sldId id="311" r:id="rId40"/>
    <p:sldId id="312" r:id="rId41"/>
    <p:sldId id="313" r:id="rId42"/>
    <p:sldId id="259" r:id="rId43"/>
    <p:sldId id="260" r:id="rId44"/>
    <p:sldId id="314" r:id="rId45"/>
    <p:sldId id="315" r:id="rId46"/>
    <p:sldId id="262" r:id="rId47"/>
    <p:sldId id="319" r:id="rId48"/>
    <p:sldId id="316" r:id="rId49"/>
    <p:sldId id="320" r:id="rId50"/>
    <p:sldId id="263" r:id="rId51"/>
    <p:sldId id="317" r:id="rId52"/>
    <p:sldId id="318" r:id="rId53"/>
    <p:sldId id="305" r:id="rId54"/>
    <p:sldId id="276" r:id="rId55"/>
    <p:sldId id="275" r:id="rId56"/>
    <p:sldId id="274" r:id="rId57"/>
    <p:sldId id="273" r:id="rId58"/>
    <p:sldId id="272" r:id="rId59"/>
    <p:sldId id="271" r:id="rId60"/>
    <p:sldId id="270" r:id="rId61"/>
    <p:sldId id="269" r:id="rId62"/>
    <p:sldId id="26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C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1B429-A142-478A-AD1D-908BFB662B56}" v="51" dt="2020-04-16T00:01:46.104"/>
    <p1510:client id="{16396A19-22AD-499F-A8E6-F73C238F4F06}" v="307" dt="2020-04-16T19:21:18.310"/>
    <p1510:client id="{1A215C6C-09F8-4A33-ABC0-7AA016E2A164}" v="14" dt="2020-04-16T17:35:34.461"/>
    <p1510:client id="{2154B73A-3827-49E2-9920-C44F1EE56CB0}" v="34" dt="2020-04-16T18:36:09.921"/>
    <p1510:client id="{52EB5224-92DF-41F5-81F8-3D91F7920F02}" v="155" dt="2020-04-16T18:42:40.224"/>
    <p1510:client id="{54149BC1-3950-408D-869B-61B3008C2C59}" v="29" dt="2020-04-16T18:27:41.880"/>
    <p1510:client id="{59242015-DD59-4454-9F42-25F1AB1F505F}" v="193" dt="2020-04-16T19:06:05.655"/>
    <p1510:client id="{5AABFAA5-888C-4AA1-B574-BD648D0B5459}" v="523" dt="2020-04-16T19:36:55.640"/>
    <p1510:client id="{5E8B1508-569D-4A49-912C-4BA93DB9470B}" v="29" dt="2020-04-16T18:28:39.657"/>
    <p1510:client id="{71911815-25C5-436E-A005-E75E8CC8AEB7}" v="30" dt="2020-04-16T20:39:04.534"/>
    <p1510:client id="{8C2F013D-EF04-4225-8FA3-4ED0EC302FDC}" v="18" dt="2020-04-16T00:09:20.176"/>
    <p1510:client id="{8F95957A-2C35-4121-AF9F-0CEDE9D44142}" v="1" dt="2020-04-16T17:31:45.481"/>
    <p1510:client id="{9DB9DECB-543D-8EED-47BF-91845F89B72B}" v="7" dt="2020-04-16T17:31:14.850"/>
    <p1510:client id="{9E937D37-3288-4C9F-BA4E-C70F72A09CCE}" v="115" dt="2020-04-16T18:27:04.690"/>
    <p1510:client id="{A8D703DD-5C84-41C1-B418-505B89C537A5}" v="330" dt="2020-04-16T19:12:30.222"/>
    <p1510:client id="{C23D88D6-6C2D-415B-B2DF-BF8B67FAABC4}" v="2" dt="2020-04-16T18:11:59.809"/>
    <p1510:client id="{D8AA255F-02C7-46C9-A274-843695ADC887}" v="1" dt="2020-04-16T17:59:46.234"/>
    <p1510:client id="{E237E5B3-2C6D-9947-D968-E9FC4BDC6F85}" v="14" dt="2020-04-16T19:52:42.298"/>
    <p1510:client id="{EA2CA38F-4F57-4502-A91F-162632D22684}" v="5" dt="2020-04-16T19:32:35.912"/>
    <p1510:client id="{EC96B380-A05E-4154-B231-A3B9488F30D1}" v="118" dt="2020-04-15T23:51:29.622"/>
    <p1510:client id="{FB24C3F7-104B-4DFD-9969-B6535CA8D3D7}" v="190" dt="2020-04-16T00:07:18.708"/>
    <p1510:client id="{FE3AA867-61CA-4BC9-9C14-AE696510E637}" v="214" dt="2020-04-16T19:29:52.032"/>
    <p1510:client id="{FF132350-DD56-4866-AFB2-E6E0F3166E4B}" v="49" dt="2020-04-16T13:27:36.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BAC34-5836-449A-9118-12D6D423923A}"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1FD53F37-AEFF-44B2-A081-F77897EB533A}">
      <dgm:prSet custT="1"/>
      <dgm:spPr/>
      <dgm:t>
        <a:bodyPr/>
        <a:lstStyle/>
        <a:p>
          <a:r>
            <a:rPr lang="en-US" sz="2400"/>
            <a:t>Clear statements for COVID positive, PUIs, asymptomatic patients for the anesthesia department</a:t>
          </a:r>
        </a:p>
      </dgm:t>
    </dgm:pt>
    <dgm:pt modelId="{74C4C4D1-53D6-4E56-98B7-8A4BEB872906}" type="parTrans" cxnId="{6C6CB0BB-B31B-41F4-A444-F04BED391C61}">
      <dgm:prSet/>
      <dgm:spPr/>
      <dgm:t>
        <a:bodyPr/>
        <a:lstStyle/>
        <a:p>
          <a:endParaRPr lang="en-US"/>
        </a:p>
      </dgm:t>
    </dgm:pt>
    <dgm:pt modelId="{B147CB2D-100C-443F-B5A4-C674D7946D63}" type="sibTrans" cxnId="{6C6CB0BB-B31B-41F4-A444-F04BED391C61}">
      <dgm:prSet/>
      <dgm:spPr/>
      <dgm:t>
        <a:bodyPr/>
        <a:lstStyle/>
        <a:p>
          <a:endParaRPr lang="en-US"/>
        </a:p>
      </dgm:t>
    </dgm:pt>
    <dgm:pt modelId="{618BC102-D963-4754-8855-E9F2F2417E31}">
      <dgm:prSet custT="1"/>
      <dgm:spPr/>
      <dgm:t>
        <a:bodyPr/>
        <a:lstStyle/>
        <a:p>
          <a:r>
            <a:rPr lang="en-US" sz="2400"/>
            <a:t>Visitation</a:t>
          </a:r>
        </a:p>
      </dgm:t>
    </dgm:pt>
    <dgm:pt modelId="{BD43966A-348E-4BC3-9C12-4180C422793E}" type="parTrans" cxnId="{D2DA8AF3-5029-42BC-9536-BE0A1C2A3D37}">
      <dgm:prSet/>
      <dgm:spPr/>
      <dgm:t>
        <a:bodyPr/>
        <a:lstStyle/>
        <a:p>
          <a:endParaRPr lang="en-US"/>
        </a:p>
      </dgm:t>
    </dgm:pt>
    <dgm:pt modelId="{FC8729B9-A0B3-453F-9DB5-ACA5A2EF909F}" type="sibTrans" cxnId="{D2DA8AF3-5029-42BC-9536-BE0A1C2A3D37}">
      <dgm:prSet/>
      <dgm:spPr/>
      <dgm:t>
        <a:bodyPr/>
        <a:lstStyle/>
        <a:p>
          <a:endParaRPr lang="en-US"/>
        </a:p>
      </dgm:t>
    </dgm:pt>
    <dgm:pt modelId="{64A4A351-A501-4224-8E85-D7A49F6CBB78}">
      <dgm:prSet custT="1"/>
      <dgm:spPr/>
      <dgm:t>
        <a:bodyPr/>
        <a:lstStyle/>
        <a:p>
          <a:r>
            <a:rPr lang="en-US" sz="2400"/>
            <a:t>Nursing PPE</a:t>
          </a:r>
        </a:p>
      </dgm:t>
    </dgm:pt>
    <dgm:pt modelId="{C685D897-5042-4632-9941-47AFE0B7369E}" type="parTrans" cxnId="{9B1F9E03-F6A7-401D-8537-6DDEC1BE68FD}">
      <dgm:prSet/>
      <dgm:spPr/>
      <dgm:t>
        <a:bodyPr/>
        <a:lstStyle/>
        <a:p>
          <a:endParaRPr lang="en-US"/>
        </a:p>
      </dgm:t>
    </dgm:pt>
    <dgm:pt modelId="{9E5A07A5-13FB-4DFE-99F8-7F08BFB3F380}" type="sibTrans" cxnId="{9B1F9E03-F6A7-401D-8537-6DDEC1BE68FD}">
      <dgm:prSet/>
      <dgm:spPr/>
      <dgm:t>
        <a:bodyPr/>
        <a:lstStyle/>
        <a:p>
          <a:endParaRPr lang="en-US"/>
        </a:p>
      </dgm:t>
    </dgm:pt>
    <dgm:pt modelId="{ED2BCB6B-A8CB-4CED-BBF6-F6703834471A}">
      <dgm:prSet custT="1"/>
      <dgm:spPr/>
      <dgm:t>
        <a:bodyPr/>
        <a:lstStyle/>
        <a:p>
          <a:r>
            <a:rPr lang="en-US" sz="2400"/>
            <a:t>Obstetric PPE and the stages of labor</a:t>
          </a:r>
        </a:p>
      </dgm:t>
    </dgm:pt>
    <dgm:pt modelId="{4B9E72B4-09C4-4306-BB3C-1395EB16D6E6}" type="parTrans" cxnId="{4045CE18-526A-493E-A666-93430B551856}">
      <dgm:prSet/>
      <dgm:spPr/>
      <dgm:t>
        <a:bodyPr/>
        <a:lstStyle/>
        <a:p>
          <a:endParaRPr lang="en-US"/>
        </a:p>
      </dgm:t>
    </dgm:pt>
    <dgm:pt modelId="{BBB7CA0F-3ED5-4341-8045-7AD874224476}" type="sibTrans" cxnId="{4045CE18-526A-493E-A666-93430B551856}">
      <dgm:prSet/>
      <dgm:spPr/>
      <dgm:t>
        <a:bodyPr/>
        <a:lstStyle/>
        <a:p>
          <a:endParaRPr lang="en-US"/>
        </a:p>
      </dgm:t>
    </dgm:pt>
    <dgm:pt modelId="{0F5A7A49-A21A-47B6-B5E6-F0F3654720EE}">
      <dgm:prSet custT="1"/>
      <dgm:spPr/>
      <dgm:t>
        <a:bodyPr/>
        <a:lstStyle/>
        <a:p>
          <a:r>
            <a:rPr lang="en-US" sz="2400"/>
            <a:t>Neonatal management </a:t>
          </a:r>
        </a:p>
      </dgm:t>
    </dgm:pt>
    <dgm:pt modelId="{30D23F34-7A4C-48C6-92F7-64C2C1E7C942}" type="parTrans" cxnId="{1F636DC3-617E-47EB-B696-ACCC06AE1DFA}">
      <dgm:prSet/>
      <dgm:spPr/>
      <dgm:t>
        <a:bodyPr/>
        <a:lstStyle/>
        <a:p>
          <a:endParaRPr lang="en-US"/>
        </a:p>
      </dgm:t>
    </dgm:pt>
    <dgm:pt modelId="{DCABBB83-6B73-4F0A-9BA4-7D6965318751}" type="sibTrans" cxnId="{1F636DC3-617E-47EB-B696-ACCC06AE1DFA}">
      <dgm:prSet/>
      <dgm:spPr/>
      <dgm:t>
        <a:bodyPr/>
        <a:lstStyle/>
        <a:p>
          <a:endParaRPr lang="en-US"/>
        </a:p>
      </dgm:t>
    </dgm:pt>
    <dgm:pt modelId="{ADAEB63E-4416-0E43-8DD9-E38675F77170}" type="pres">
      <dgm:prSet presAssocID="{F49BAC34-5836-449A-9118-12D6D423923A}" presName="vert0" presStyleCnt="0">
        <dgm:presLayoutVars>
          <dgm:dir/>
          <dgm:animOne val="branch"/>
          <dgm:animLvl val="lvl"/>
        </dgm:presLayoutVars>
      </dgm:prSet>
      <dgm:spPr/>
    </dgm:pt>
    <dgm:pt modelId="{01D98DBB-CDB1-FD4D-A100-31FC0B48C678}" type="pres">
      <dgm:prSet presAssocID="{1FD53F37-AEFF-44B2-A081-F77897EB533A}" presName="thickLine" presStyleLbl="alignNode1" presStyleIdx="0" presStyleCnt="5"/>
      <dgm:spPr/>
    </dgm:pt>
    <dgm:pt modelId="{93AF0A9F-4DC3-6249-A407-3D0D1C8D96DF}" type="pres">
      <dgm:prSet presAssocID="{1FD53F37-AEFF-44B2-A081-F77897EB533A}" presName="horz1" presStyleCnt="0"/>
      <dgm:spPr/>
    </dgm:pt>
    <dgm:pt modelId="{DDEBBC62-EEAA-DE40-A85B-D7C746A9A524}" type="pres">
      <dgm:prSet presAssocID="{1FD53F37-AEFF-44B2-A081-F77897EB533A}" presName="tx1" presStyleLbl="revTx" presStyleIdx="0" presStyleCnt="5"/>
      <dgm:spPr/>
    </dgm:pt>
    <dgm:pt modelId="{32738285-F282-AF43-BDDA-80CABE5BF485}" type="pres">
      <dgm:prSet presAssocID="{1FD53F37-AEFF-44B2-A081-F77897EB533A}" presName="vert1" presStyleCnt="0"/>
      <dgm:spPr/>
    </dgm:pt>
    <dgm:pt modelId="{B3E32DFC-E7CA-A140-BFAD-5BB3D45DF7AC}" type="pres">
      <dgm:prSet presAssocID="{618BC102-D963-4754-8855-E9F2F2417E31}" presName="thickLine" presStyleLbl="alignNode1" presStyleIdx="1" presStyleCnt="5"/>
      <dgm:spPr/>
    </dgm:pt>
    <dgm:pt modelId="{8E33F590-8DD9-3B4C-9B36-7D2EE05094A8}" type="pres">
      <dgm:prSet presAssocID="{618BC102-D963-4754-8855-E9F2F2417E31}" presName="horz1" presStyleCnt="0"/>
      <dgm:spPr/>
    </dgm:pt>
    <dgm:pt modelId="{E4891598-C822-1949-B589-5F9201C4ECC1}" type="pres">
      <dgm:prSet presAssocID="{618BC102-D963-4754-8855-E9F2F2417E31}" presName="tx1" presStyleLbl="revTx" presStyleIdx="1" presStyleCnt="5"/>
      <dgm:spPr/>
    </dgm:pt>
    <dgm:pt modelId="{91A38A58-AA02-A948-A8B8-94FDB53B3A99}" type="pres">
      <dgm:prSet presAssocID="{618BC102-D963-4754-8855-E9F2F2417E31}" presName="vert1" presStyleCnt="0"/>
      <dgm:spPr/>
    </dgm:pt>
    <dgm:pt modelId="{B1619E12-66FD-FD43-A2AE-3A145E197BE1}" type="pres">
      <dgm:prSet presAssocID="{64A4A351-A501-4224-8E85-D7A49F6CBB78}" presName="thickLine" presStyleLbl="alignNode1" presStyleIdx="2" presStyleCnt="5"/>
      <dgm:spPr/>
    </dgm:pt>
    <dgm:pt modelId="{34921567-049E-F34B-A99B-7E31B0479C72}" type="pres">
      <dgm:prSet presAssocID="{64A4A351-A501-4224-8E85-D7A49F6CBB78}" presName="horz1" presStyleCnt="0"/>
      <dgm:spPr/>
    </dgm:pt>
    <dgm:pt modelId="{806869CB-83E4-F94F-BED7-D6BB39C3AE9F}" type="pres">
      <dgm:prSet presAssocID="{64A4A351-A501-4224-8E85-D7A49F6CBB78}" presName="tx1" presStyleLbl="revTx" presStyleIdx="2" presStyleCnt="5"/>
      <dgm:spPr/>
    </dgm:pt>
    <dgm:pt modelId="{9264E13A-1508-0747-B7FF-51EA8F55F281}" type="pres">
      <dgm:prSet presAssocID="{64A4A351-A501-4224-8E85-D7A49F6CBB78}" presName="vert1" presStyleCnt="0"/>
      <dgm:spPr/>
    </dgm:pt>
    <dgm:pt modelId="{AE347CF6-AB01-D743-81DA-61ED19C6A657}" type="pres">
      <dgm:prSet presAssocID="{ED2BCB6B-A8CB-4CED-BBF6-F6703834471A}" presName="thickLine" presStyleLbl="alignNode1" presStyleIdx="3" presStyleCnt="5"/>
      <dgm:spPr/>
    </dgm:pt>
    <dgm:pt modelId="{B094DF4A-7F43-AF46-930B-A2FB3CFF4DBF}" type="pres">
      <dgm:prSet presAssocID="{ED2BCB6B-A8CB-4CED-BBF6-F6703834471A}" presName="horz1" presStyleCnt="0"/>
      <dgm:spPr/>
    </dgm:pt>
    <dgm:pt modelId="{FBBA46AC-94B9-E44D-8865-95D7FF34377F}" type="pres">
      <dgm:prSet presAssocID="{ED2BCB6B-A8CB-4CED-BBF6-F6703834471A}" presName="tx1" presStyleLbl="revTx" presStyleIdx="3" presStyleCnt="5"/>
      <dgm:spPr/>
    </dgm:pt>
    <dgm:pt modelId="{566C5A34-62A6-C843-9603-62BFA09DACB4}" type="pres">
      <dgm:prSet presAssocID="{ED2BCB6B-A8CB-4CED-BBF6-F6703834471A}" presName="vert1" presStyleCnt="0"/>
      <dgm:spPr/>
    </dgm:pt>
    <dgm:pt modelId="{9B8B5229-99FA-914C-AB45-BE4551D4C5BD}" type="pres">
      <dgm:prSet presAssocID="{0F5A7A49-A21A-47B6-B5E6-F0F3654720EE}" presName="thickLine" presStyleLbl="alignNode1" presStyleIdx="4" presStyleCnt="5"/>
      <dgm:spPr/>
    </dgm:pt>
    <dgm:pt modelId="{4C983BBA-B276-2E4F-ABF2-A49D867FD2FD}" type="pres">
      <dgm:prSet presAssocID="{0F5A7A49-A21A-47B6-B5E6-F0F3654720EE}" presName="horz1" presStyleCnt="0"/>
      <dgm:spPr/>
    </dgm:pt>
    <dgm:pt modelId="{ED09B61B-CC8E-C14A-94EF-F9F43F9B3BF7}" type="pres">
      <dgm:prSet presAssocID="{0F5A7A49-A21A-47B6-B5E6-F0F3654720EE}" presName="tx1" presStyleLbl="revTx" presStyleIdx="4" presStyleCnt="5"/>
      <dgm:spPr/>
    </dgm:pt>
    <dgm:pt modelId="{DC057B64-F639-B04A-8651-11694F8FAF69}" type="pres">
      <dgm:prSet presAssocID="{0F5A7A49-A21A-47B6-B5E6-F0F3654720EE}" presName="vert1" presStyleCnt="0"/>
      <dgm:spPr/>
    </dgm:pt>
  </dgm:ptLst>
  <dgm:cxnLst>
    <dgm:cxn modelId="{9B1F9E03-F6A7-401D-8537-6DDEC1BE68FD}" srcId="{F49BAC34-5836-449A-9118-12D6D423923A}" destId="{64A4A351-A501-4224-8E85-D7A49F6CBB78}" srcOrd="2" destOrd="0" parTransId="{C685D897-5042-4632-9941-47AFE0B7369E}" sibTransId="{9E5A07A5-13FB-4DFE-99F8-7F08BFB3F380}"/>
    <dgm:cxn modelId="{4045CE18-526A-493E-A666-93430B551856}" srcId="{F49BAC34-5836-449A-9118-12D6D423923A}" destId="{ED2BCB6B-A8CB-4CED-BBF6-F6703834471A}" srcOrd="3" destOrd="0" parTransId="{4B9E72B4-09C4-4306-BB3C-1395EB16D6E6}" sibTransId="{BBB7CA0F-3ED5-4341-8045-7AD874224476}"/>
    <dgm:cxn modelId="{CF16AC2B-7EFA-4146-854B-9E4F5559B1DD}" type="presOf" srcId="{64A4A351-A501-4224-8E85-D7A49F6CBB78}" destId="{806869CB-83E4-F94F-BED7-D6BB39C3AE9F}" srcOrd="0" destOrd="0" presId="urn:microsoft.com/office/officeart/2008/layout/LinedList"/>
    <dgm:cxn modelId="{DADB478D-8730-0E42-8505-C7E3D35783E1}" type="presOf" srcId="{0F5A7A49-A21A-47B6-B5E6-F0F3654720EE}" destId="{ED09B61B-CC8E-C14A-94EF-F9F43F9B3BF7}" srcOrd="0" destOrd="0" presId="urn:microsoft.com/office/officeart/2008/layout/LinedList"/>
    <dgm:cxn modelId="{71DBA8B4-92DD-2648-A79C-EE3AF972D1DA}" type="presOf" srcId="{1FD53F37-AEFF-44B2-A081-F77897EB533A}" destId="{DDEBBC62-EEAA-DE40-A85B-D7C746A9A524}" srcOrd="0" destOrd="0" presId="urn:microsoft.com/office/officeart/2008/layout/LinedList"/>
    <dgm:cxn modelId="{4877FDB8-8176-494F-AA29-99930EC05FB2}" type="presOf" srcId="{ED2BCB6B-A8CB-4CED-BBF6-F6703834471A}" destId="{FBBA46AC-94B9-E44D-8865-95D7FF34377F}" srcOrd="0" destOrd="0" presId="urn:microsoft.com/office/officeart/2008/layout/LinedList"/>
    <dgm:cxn modelId="{6C6CB0BB-B31B-41F4-A444-F04BED391C61}" srcId="{F49BAC34-5836-449A-9118-12D6D423923A}" destId="{1FD53F37-AEFF-44B2-A081-F77897EB533A}" srcOrd="0" destOrd="0" parTransId="{74C4C4D1-53D6-4E56-98B7-8A4BEB872906}" sibTransId="{B147CB2D-100C-443F-B5A4-C674D7946D63}"/>
    <dgm:cxn modelId="{1F636DC3-617E-47EB-B696-ACCC06AE1DFA}" srcId="{F49BAC34-5836-449A-9118-12D6D423923A}" destId="{0F5A7A49-A21A-47B6-B5E6-F0F3654720EE}" srcOrd="4" destOrd="0" parTransId="{30D23F34-7A4C-48C6-92F7-64C2C1E7C942}" sibTransId="{DCABBB83-6B73-4F0A-9BA4-7D6965318751}"/>
    <dgm:cxn modelId="{073763E1-4135-8C4A-9B4D-67DBD131E063}" type="presOf" srcId="{F49BAC34-5836-449A-9118-12D6D423923A}" destId="{ADAEB63E-4416-0E43-8DD9-E38675F77170}" srcOrd="0" destOrd="0" presId="urn:microsoft.com/office/officeart/2008/layout/LinedList"/>
    <dgm:cxn modelId="{F0032CEB-F8BA-F54D-8158-832D7A4B8EBF}" type="presOf" srcId="{618BC102-D963-4754-8855-E9F2F2417E31}" destId="{E4891598-C822-1949-B589-5F9201C4ECC1}" srcOrd="0" destOrd="0" presId="urn:microsoft.com/office/officeart/2008/layout/LinedList"/>
    <dgm:cxn modelId="{D2DA8AF3-5029-42BC-9536-BE0A1C2A3D37}" srcId="{F49BAC34-5836-449A-9118-12D6D423923A}" destId="{618BC102-D963-4754-8855-E9F2F2417E31}" srcOrd="1" destOrd="0" parTransId="{BD43966A-348E-4BC3-9C12-4180C422793E}" sibTransId="{FC8729B9-A0B3-453F-9DB5-ACA5A2EF909F}"/>
    <dgm:cxn modelId="{F653661B-A038-774B-9A0C-9CE8C56BB5AC}" type="presParOf" srcId="{ADAEB63E-4416-0E43-8DD9-E38675F77170}" destId="{01D98DBB-CDB1-FD4D-A100-31FC0B48C678}" srcOrd="0" destOrd="0" presId="urn:microsoft.com/office/officeart/2008/layout/LinedList"/>
    <dgm:cxn modelId="{77ED761B-6154-214F-ADF7-79496AE6F3FB}" type="presParOf" srcId="{ADAEB63E-4416-0E43-8DD9-E38675F77170}" destId="{93AF0A9F-4DC3-6249-A407-3D0D1C8D96DF}" srcOrd="1" destOrd="0" presId="urn:microsoft.com/office/officeart/2008/layout/LinedList"/>
    <dgm:cxn modelId="{432E863B-A456-D343-A98B-EBF3C7D65EDB}" type="presParOf" srcId="{93AF0A9F-4DC3-6249-A407-3D0D1C8D96DF}" destId="{DDEBBC62-EEAA-DE40-A85B-D7C746A9A524}" srcOrd="0" destOrd="0" presId="urn:microsoft.com/office/officeart/2008/layout/LinedList"/>
    <dgm:cxn modelId="{99498777-B891-1C42-813B-7399880D9283}" type="presParOf" srcId="{93AF0A9F-4DC3-6249-A407-3D0D1C8D96DF}" destId="{32738285-F282-AF43-BDDA-80CABE5BF485}" srcOrd="1" destOrd="0" presId="urn:microsoft.com/office/officeart/2008/layout/LinedList"/>
    <dgm:cxn modelId="{F76BEE5F-6202-624A-AB1E-7D7E162CB6A8}" type="presParOf" srcId="{ADAEB63E-4416-0E43-8DD9-E38675F77170}" destId="{B3E32DFC-E7CA-A140-BFAD-5BB3D45DF7AC}" srcOrd="2" destOrd="0" presId="urn:microsoft.com/office/officeart/2008/layout/LinedList"/>
    <dgm:cxn modelId="{5C85E480-C433-6647-AA4E-6C06D6E9D86E}" type="presParOf" srcId="{ADAEB63E-4416-0E43-8DD9-E38675F77170}" destId="{8E33F590-8DD9-3B4C-9B36-7D2EE05094A8}" srcOrd="3" destOrd="0" presId="urn:microsoft.com/office/officeart/2008/layout/LinedList"/>
    <dgm:cxn modelId="{0AE1502B-419E-E94B-9792-8FFFC986D08F}" type="presParOf" srcId="{8E33F590-8DD9-3B4C-9B36-7D2EE05094A8}" destId="{E4891598-C822-1949-B589-5F9201C4ECC1}" srcOrd="0" destOrd="0" presId="urn:microsoft.com/office/officeart/2008/layout/LinedList"/>
    <dgm:cxn modelId="{24CA42F7-0D99-4F4D-8D84-0DC2ABDDFD14}" type="presParOf" srcId="{8E33F590-8DD9-3B4C-9B36-7D2EE05094A8}" destId="{91A38A58-AA02-A948-A8B8-94FDB53B3A99}" srcOrd="1" destOrd="0" presId="urn:microsoft.com/office/officeart/2008/layout/LinedList"/>
    <dgm:cxn modelId="{5F124B49-C690-6147-A40D-D000D26AD970}" type="presParOf" srcId="{ADAEB63E-4416-0E43-8DD9-E38675F77170}" destId="{B1619E12-66FD-FD43-A2AE-3A145E197BE1}" srcOrd="4" destOrd="0" presId="urn:microsoft.com/office/officeart/2008/layout/LinedList"/>
    <dgm:cxn modelId="{6716D90B-A606-6D40-A18C-72EEC9086BF3}" type="presParOf" srcId="{ADAEB63E-4416-0E43-8DD9-E38675F77170}" destId="{34921567-049E-F34B-A99B-7E31B0479C72}" srcOrd="5" destOrd="0" presId="urn:microsoft.com/office/officeart/2008/layout/LinedList"/>
    <dgm:cxn modelId="{A7E6DD9E-1339-1E43-B987-9232E1A346F1}" type="presParOf" srcId="{34921567-049E-F34B-A99B-7E31B0479C72}" destId="{806869CB-83E4-F94F-BED7-D6BB39C3AE9F}" srcOrd="0" destOrd="0" presId="urn:microsoft.com/office/officeart/2008/layout/LinedList"/>
    <dgm:cxn modelId="{23F9AF0F-9535-AA48-9B6F-F6F3C2E8DBA0}" type="presParOf" srcId="{34921567-049E-F34B-A99B-7E31B0479C72}" destId="{9264E13A-1508-0747-B7FF-51EA8F55F281}" srcOrd="1" destOrd="0" presId="urn:microsoft.com/office/officeart/2008/layout/LinedList"/>
    <dgm:cxn modelId="{EDEA26F3-93E8-0F41-A3F0-0F4F592C315F}" type="presParOf" srcId="{ADAEB63E-4416-0E43-8DD9-E38675F77170}" destId="{AE347CF6-AB01-D743-81DA-61ED19C6A657}" srcOrd="6" destOrd="0" presId="urn:microsoft.com/office/officeart/2008/layout/LinedList"/>
    <dgm:cxn modelId="{62E57A02-4328-B849-9002-317AA5A3F94D}" type="presParOf" srcId="{ADAEB63E-4416-0E43-8DD9-E38675F77170}" destId="{B094DF4A-7F43-AF46-930B-A2FB3CFF4DBF}" srcOrd="7" destOrd="0" presId="urn:microsoft.com/office/officeart/2008/layout/LinedList"/>
    <dgm:cxn modelId="{5DB67CB6-40D0-694D-B973-17DAF4FFFC10}" type="presParOf" srcId="{B094DF4A-7F43-AF46-930B-A2FB3CFF4DBF}" destId="{FBBA46AC-94B9-E44D-8865-95D7FF34377F}" srcOrd="0" destOrd="0" presId="urn:microsoft.com/office/officeart/2008/layout/LinedList"/>
    <dgm:cxn modelId="{D9B746E6-41C4-4C40-B7FE-BCEAFC845724}" type="presParOf" srcId="{B094DF4A-7F43-AF46-930B-A2FB3CFF4DBF}" destId="{566C5A34-62A6-C843-9603-62BFA09DACB4}" srcOrd="1" destOrd="0" presId="urn:microsoft.com/office/officeart/2008/layout/LinedList"/>
    <dgm:cxn modelId="{31B8C377-57EC-C54B-98F6-2C6AC83107AE}" type="presParOf" srcId="{ADAEB63E-4416-0E43-8DD9-E38675F77170}" destId="{9B8B5229-99FA-914C-AB45-BE4551D4C5BD}" srcOrd="8" destOrd="0" presId="urn:microsoft.com/office/officeart/2008/layout/LinedList"/>
    <dgm:cxn modelId="{EBE7996B-555C-1B4D-96E8-3927E8118D8F}" type="presParOf" srcId="{ADAEB63E-4416-0E43-8DD9-E38675F77170}" destId="{4C983BBA-B276-2E4F-ABF2-A49D867FD2FD}" srcOrd="9" destOrd="0" presId="urn:microsoft.com/office/officeart/2008/layout/LinedList"/>
    <dgm:cxn modelId="{6361DF53-73D1-1347-BF93-36A6D42237AC}" type="presParOf" srcId="{4C983BBA-B276-2E4F-ABF2-A49D867FD2FD}" destId="{ED09B61B-CC8E-C14A-94EF-F9F43F9B3BF7}" srcOrd="0" destOrd="0" presId="urn:microsoft.com/office/officeart/2008/layout/LinedList"/>
    <dgm:cxn modelId="{266741B1-0899-DB49-B6C5-905246017B7C}" type="presParOf" srcId="{4C983BBA-B276-2E4F-ABF2-A49D867FD2FD}" destId="{DC057B64-F639-B04A-8651-11694F8FAF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8DBB-CDB1-FD4D-A100-31FC0B48C678}">
      <dsp:nvSpPr>
        <dsp:cNvPr id="0" name=""/>
        <dsp:cNvSpPr/>
      </dsp:nvSpPr>
      <dsp:spPr>
        <a:xfrm>
          <a:off x="0" y="531"/>
          <a:ext cx="7886700"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DEBBC62-EEAA-DE40-A85B-D7C746A9A524}">
      <dsp:nvSpPr>
        <dsp:cNvPr id="0" name=""/>
        <dsp:cNvSpPr/>
      </dsp:nvSpPr>
      <dsp:spPr>
        <a:xfrm>
          <a:off x="0" y="531"/>
          <a:ext cx="78867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Clear statements for COVID positive, PUIs, asymptomatic patients for the anesthesia department</a:t>
          </a:r>
        </a:p>
      </dsp:txBody>
      <dsp:txXfrm>
        <a:off x="0" y="531"/>
        <a:ext cx="7886700" cy="870296"/>
      </dsp:txXfrm>
    </dsp:sp>
    <dsp:sp modelId="{B3E32DFC-E7CA-A140-BFAD-5BB3D45DF7AC}">
      <dsp:nvSpPr>
        <dsp:cNvPr id="0" name=""/>
        <dsp:cNvSpPr/>
      </dsp:nvSpPr>
      <dsp:spPr>
        <a:xfrm>
          <a:off x="0" y="870827"/>
          <a:ext cx="7886700" cy="0"/>
        </a:xfrm>
        <a:prstGeom prst="line">
          <a:avLst/>
        </a:prstGeom>
        <a:gradFill rotWithShape="0">
          <a:gsLst>
            <a:gs pos="0">
              <a:schemeClr val="accent2">
                <a:hueOff val="-122054"/>
                <a:satOff val="-3463"/>
                <a:lumOff val="2843"/>
                <a:alphaOff val="0"/>
                <a:lumMod val="110000"/>
                <a:satMod val="105000"/>
                <a:tint val="67000"/>
              </a:schemeClr>
            </a:gs>
            <a:gs pos="50000">
              <a:schemeClr val="accent2">
                <a:hueOff val="-122054"/>
                <a:satOff val="-3463"/>
                <a:lumOff val="2843"/>
                <a:alphaOff val="0"/>
                <a:lumMod val="105000"/>
                <a:satMod val="103000"/>
                <a:tint val="73000"/>
              </a:schemeClr>
            </a:gs>
            <a:gs pos="100000">
              <a:schemeClr val="accent2">
                <a:hueOff val="-122054"/>
                <a:satOff val="-3463"/>
                <a:lumOff val="2843"/>
                <a:alphaOff val="0"/>
                <a:lumMod val="105000"/>
                <a:satMod val="109000"/>
                <a:tint val="81000"/>
              </a:schemeClr>
            </a:gs>
          </a:gsLst>
          <a:lin ang="5400000" scaled="0"/>
        </a:gradFill>
        <a:ln w="6350" cap="flat" cmpd="sng" algn="ctr">
          <a:solidFill>
            <a:schemeClr val="accent2">
              <a:hueOff val="-122054"/>
              <a:satOff val="-3463"/>
              <a:lumOff val="284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4891598-C822-1949-B589-5F9201C4ECC1}">
      <dsp:nvSpPr>
        <dsp:cNvPr id="0" name=""/>
        <dsp:cNvSpPr/>
      </dsp:nvSpPr>
      <dsp:spPr>
        <a:xfrm>
          <a:off x="0" y="870827"/>
          <a:ext cx="78867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Visitation</a:t>
          </a:r>
        </a:p>
      </dsp:txBody>
      <dsp:txXfrm>
        <a:off x="0" y="870827"/>
        <a:ext cx="7886700" cy="870296"/>
      </dsp:txXfrm>
    </dsp:sp>
    <dsp:sp modelId="{B1619E12-66FD-FD43-A2AE-3A145E197BE1}">
      <dsp:nvSpPr>
        <dsp:cNvPr id="0" name=""/>
        <dsp:cNvSpPr/>
      </dsp:nvSpPr>
      <dsp:spPr>
        <a:xfrm>
          <a:off x="0" y="1741123"/>
          <a:ext cx="7886700" cy="0"/>
        </a:xfrm>
        <a:prstGeom prst="line">
          <a:avLst/>
        </a:prstGeom>
        <a:gradFill rotWithShape="0">
          <a:gsLst>
            <a:gs pos="0">
              <a:schemeClr val="accent2">
                <a:hueOff val="-244108"/>
                <a:satOff val="-6926"/>
                <a:lumOff val="5687"/>
                <a:alphaOff val="0"/>
                <a:lumMod val="110000"/>
                <a:satMod val="105000"/>
                <a:tint val="67000"/>
              </a:schemeClr>
            </a:gs>
            <a:gs pos="50000">
              <a:schemeClr val="accent2">
                <a:hueOff val="-244108"/>
                <a:satOff val="-6926"/>
                <a:lumOff val="5687"/>
                <a:alphaOff val="0"/>
                <a:lumMod val="105000"/>
                <a:satMod val="103000"/>
                <a:tint val="73000"/>
              </a:schemeClr>
            </a:gs>
            <a:gs pos="100000">
              <a:schemeClr val="accent2">
                <a:hueOff val="-244108"/>
                <a:satOff val="-6926"/>
                <a:lumOff val="5687"/>
                <a:alphaOff val="0"/>
                <a:lumMod val="105000"/>
                <a:satMod val="109000"/>
                <a:tint val="81000"/>
              </a:schemeClr>
            </a:gs>
          </a:gsLst>
          <a:lin ang="5400000" scaled="0"/>
        </a:gradFill>
        <a:ln w="6350" cap="flat" cmpd="sng" algn="ctr">
          <a:solidFill>
            <a:schemeClr val="accent2">
              <a:hueOff val="-244108"/>
              <a:satOff val="-6926"/>
              <a:lumOff val="568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06869CB-83E4-F94F-BED7-D6BB39C3AE9F}">
      <dsp:nvSpPr>
        <dsp:cNvPr id="0" name=""/>
        <dsp:cNvSpPr/>
      </dsp:nvSpPr>
      <dsp:spPr>
        <a:xfrm>
          <a:off x="0" y="1741123"/>
          <a:ext cx="78867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Nursing PPE</a:t>
          </a:r>
        </a:p>
      </dsp:txBody>
      <dsp:txXfrm>
        <a:off x="0" y="1741123"/>
        <a:ext cx="7886700" cy="870296"/>
      </dsp:txXfrm>
    </dsp:sp>
    <dsp:sp modelId="{AE347CF6-AB01-D743-81DA-61ED19C6A657}">
      <dsp:nvSpPr>
        <dsp:cNvPr id="0" name=""/>
        <dsp:cNvSpPr/>
      </dsp:nvSpPr>
      <dsp:spPr>
        <a:xfrm>
          <a:off x="0" y="2611420"/>
          <a:ext cx="7886700" cy="0"/>
        </a:xfrm>
        <a:prstGeom prst="line">
          <a:avLst/>
        </a:prstGeom>
        <a:gradFill rotWithShape="0">
          <a:gsLst>
            <a:gs pos="0">
              <a:schemeClr val="accent2">
                <a:hueOff val="-366163"/>
                <a:satOff val="-10389"/>
                <a:lumOff val="8530"/>
                <a:alphaOff val="0"/>
                <a:lumMod val="110000"/>
                <a:satMod val="105000"/>
                <a:tint val="67000"/>
              </a:schemeClr>
            </a:gs>
            <a:gs pos="50000">
              <a:schemeClr val="accent2">
                <a:hueOff val="-366163"/>
                <a:satOff val="-10389"/>
                <a:lumOff val="8530"/>
                <a:alphaOff val="0"/>
                <a:lumMod val="105000"/>
                <a:satMod val="103000"/>
                <a:tint val="73000"/>
              </a:schemeClr>
            </a:gs>
            <a:gs pos="100000">
              <a:schemeClr val="accent2">
                <a:hueOff val="-366163"/>
                <a:satOff val="-10389"/>
                <a:lumOff val="8530"/>
                <a:alphaOff val="0"/>
                <a:lumMod val="105000"/>
                <a:satMod val="109000"/>
                <a:tint val="81000"/>
              </a:schemeClr>
            </a:gs>
          </a:gsLst>
          <a:lin ang="5400000" scaled="0"/>
        </a:gradFill>
        <a:ln w="6350" cap="flat" cmpd="sng" algn="ctr">
          <a:solidFill>
            <a:schemeClr val="accent2">
              <a:hueOff val="-366163"/>
              <a:satOff val="-10389"/>
              <a:lumOff val="85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BBA46AC-94B9-E44D-8865-95D7FF34377F}">
      <dsp:nvSpPr>
        <dsp:cNvPr id="0" name=""/>
        <dsp:cNvSpPr/>
      </dsp:nvSpPr>
      <dsp:spPr>
        <a:xfrm>
          <a:off x="0" y="2611420"/>
          <a:ext cx="78867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Obstetric PPE and the stages of labor</a:t>
          </a:r>
        </a:p>
      </dsp:txBody>
      <dsp:txXfrm>
        <a:off x="0" y="2611420"/>
        <a:ext cx="7886700" cy="870296"/>
      </dsp:txXfrm>
    </dsp:sp>
    <dsp:sp modelId="{9B8B5229-99FA-914C-AB45-BE4551D4C5BD}">
      <dsp:nvSpPr>
        <dsp:cNvPr id="0" name=""/>
        <dsp:cNvSpPr/>
      </dsp:nvSpPr>
      <dsp:spPr>
        <a:xfrm>
          <a:off x="0" y="3481716"/>
          <a:ext cx="7886700" cy="0"/>
        </a:xfrm>
        <a:prstGeom prst="line">
          <a:avLst/>
        </a:prstGeom>
        <a:gradFill rotWithShape="0">
          <a:gsLst>
            <a:gs pos="0">
              <a:schemeClr val="accent2">
                <a:hueOff val="-488217"/>
                <a:satOff val="-13852"/>
                <a:lumOff val="11373"/>
                <a:alphaOff val="0"/>
                <a:lumMod val="110000"/>
                <a:satMod val="105000"/>
                <a:tint val="67000"/>
              </a:schemeClr>
            </a:gs>
            <a:gs pos="50000">
              <a:schemeClr val="accent2">
                <a:hueOff val="-488217"/>
                <a:satOff val="-13852"/>
                <a:lumOff val="11373"/>
                <a:alphaOff val="0"/>
                <a:lumMod val="105000"/>
                <a:satMod val="103000"/>
                <a:tint val="73000"/>
              </a:schemeClr>
            </a:gs>
            <a:gs pos="100000">
              <a:schemeClr val="accent2">
                <a:hueOff val="-488217"/>
                <a:satOff val="-13852"/>
                <a:lumOff val="11373"/>
                <a:alphaOff val="0"/>
                <a:lumMod val="105000"/>
                <a:satMod val="109000"/>
                <a:tint val="81000"/>
              </a:schemeClr>
            </a:gs>
          </a:gsLst>
          <a:lin ang="5400000" scaled="0"/>
        </a:gradFill>
        <a:ln w="6350" cap="flat" cmpd="sng" algn="ctr">
          <a:solidFill>
            <a:schemeClr val="accent2">
              <a:hueOff val="-488217"/>
              <a:satOff val="-13852"/>
              <a:lumOff val="1137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D09B61B-CC8E-C14A-94EF-F9F43F9B3BF7}">
      <dsp:nvSpPr>
        <dsp:cNvPr id="0" name=""/>
        <dsp:cNvSpPr/>
      </dsp:nvSpPr>
      <dsp:spPr>
        <a:xfrm>
          <a:off x="0" y="3481716"/>
          <a:ext cx="788670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Neonatal management </a:t>
          </a:r>
        </a:p>
      </dsp:txBody>
      <dsp:txXfrm>
        <a:off x="0" y="3481716"/>
        <a:ext cx="7886700" cy="87029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C2A-A4E0-6046-BDA4-7D37DE1A4A85}"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B970-AF1B-0C4D-9373-17BC8B0079FD}" type="slidenum">
              <a:rPr lang="en-US" smtClean="0"/>
              <a:t>‹#›</a:t>
            </a:fld>
            <a:endParaRPr lang="en-US"/>
          </a:p>
        </p:txBody>
      </p:sp>
    </p:spTree>
    <p:extLst>
      <p:ext uri="{BB962C8B-B14F-4D97-AF65-F5344CB8AC3E}">
        <p14:creationId xmlns:p14="http://schemas.microsoft.com/office/powerpoint/2010/main" val="57530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a:t>
            </a:fld>
            <a:endParaRPr lang="en-US"/>
          </a:p>
        </p:txBody>
      </p:sp>
    </p:spTree>
    <p:extLst>
      <p:ext uri="{BB962C8B-B14F-4D97-AF65-F5344CB8AC3E}">
        <p14:creationId xmlns:p14="http://schemas.microsoft.com/office/powerpoint/2010/main" val="73860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B970-AF1B-0C4D-9373-17BC8B0079FD}" type="slidenum">
              <a:rPr lang="en-US" smtClean="0"/>
              <a:t>14</a:t>
            </a:fld>
            <a:endParaRPr lang="en-US"/>
          </a:p>
        </p:txBody>
      </p:sp>
    </p:spTree>
    <p:extLst>
      <p:ext uri="{BB962C8B-B14F-4D97-AF65-F5344CB8AC3E}">
        <p14:creationId xmlns:p14="http://schemas.microsoft.com/office/powerpoint/2010/main" val="189496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PETERSON CLOSING REMARKS</a:t>
            </a:r>
          </a:p>
          <a:p>
            <a:pPr marL="171450" indent="-171450">
              <a:buFont typeface="Arial"/>
              <a:buChar char="•"/>
            </a:pPr>
            <a:endParaRPr lang="en-US">
              <a:cs typeface="Calibri"/>
            </a:endParaRPr>
          </a:p>
          <a:p>
            <a:pPr marL="171450" indent="-171450">
              <a:buFont typeface="Arial"/>
              <a:buChar char="•"/>
            </a:pPr>
            <a:r>
              <a:rPr lang="en-US">
                <a:cs typeface="Calibri"/>
              </a:rPr>
              <a:t>CME is available</a:t>
            </a:r>
          </a:p>
          <a:p>
            <a:pPr marL="171450" indent="-171450">
              <a:buFont typeface="Arial"/>
              <a:buChar char="•"/>
            </a:pPr>
            <a:r>
              <a:rPr lang="en-US">
                <a:cs typeface="Calibri"/>
              </a:rPr>
              <a:t>Replay will be available within 48 hours</a:t>
            </a:r>
          </a:p>
          <a:p>
            <a:pPr marL="171450" indent="-171450">
              <a:buFont typeface="Arial"/>
              <a:buChar char="•"/>
            </a:pPr>
            <a:endParaRPr lang="en-US">
              <a:cs typeface="Calibri"/>
            </a:endParaRPr>
          </a:p>
          <a:p>
            <a:pPr marL="171450" indent="-171450">
              <a:buFont typeface="Arial,Sans-Serif"/>
              <a:buChar char="•"/>
            </a:pPr>
            <a:r>
              <a:rPr lang="en-US"/>
              <a:t>We are truly all in this together...</a:t>
            </a:r>
          </a:p>
          <a:p>
            <a:pPr marL="171450" indent="-171450">
              <a:buFont typeface="Arial,Sans-Serif"/>
              <a:buChar char="•"/>
            </a:pPr>
            <a:r>
              <a:rPr lang="en-US"/>
              <a:t>Thank you so much for the work you are doing...</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38DB970-AF1B-0C4D-9373-17BC8B0079FD}" type="slidenum">
              <a:rPr lang="en-US" smtClean="0"/>
              <a:t>58</a:t>
            </a:fld>
            <a:endParaRPr lang="en-US"/>
          </a:p>
        </p:txBody>
      </p:sp>
    </p:spTree>
    <p:extLst>
      <p:ext uri="{BB962C8B-B14F-4D97-AF65-F5344CB8AC3E}">
        <p14:creationId xmlns:p14="http://schemas.microsoft.com/office/powerpoint/2010/main" val="98146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file:////Users/j.kelstrom/Desktop/ASA-APSF_Logos-01.png"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Users/j.kelstrom/Desktop/Brand/Corporate%20Identity/PPT%20Images/PPT%20Background.png" TargetMode="External"/><Relationship Id="rId7" Type="http://schemas.openxmlformats.org/officeDocument/2006/relationships/image" Target="file:////Volumes/macData/Logos/APSF/APSF%20Logo%202018/APSF_Logo_Full_2-CMYK.png"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file:////Users/j.kelstrom/Desktop/Brand/ASA%20Logo/Files%20for%20Digital%20Use/ASA%20Logo%20RGB.png" TargetMode="Externa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file:////Users/j.kelstrom/Desktop/Brand/Corporate%20Identity/PPT%20Images/ASA%20Logo%20Circle%20RGB.png"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p:cNvSpPr txBox="1"/>
          <p:nvPr userDrawn="1"/>
        </p:nvSpPr>
        <p:spPr>
          <a:xfrm>
            <a:off x="9387471" y="6204857"/>
            <a:ext cx="2390398" cy="369332"/>
          </a:xfrm>
          <a:prstGeom prst="rect">
            <a:avLst/>
          </a:prstGeom>
          <a:noFill/>
        </p:spPr>
        <p:txBody>
          <a:bodyPr wrap="none" rtlCol="0">
            <a:spAutoFit/>
          </a:bodyPr>
          <a:lstStyle/>
          <a:p>
            <a:r>
              <a:rPr lang="en-US" b="1">
                <a:solidFill>
                  <a:schemeClr val="accent1"/>
                </a:solidFill>
              </a:rPr>
              <a:t>asahq.org </a:t>
            </a:r>
            <a:r>
              <a:rPr lang="en-US" b="1">
                <a:solidFill>
                  <a:schemeClr val="accent3"/>
                </a:solidFill>
              </a:rPr>
              <a:t>|</a:t>
            </a:r>
            <a:r>
              <a:rPr lang="en-US" b="1">
                <a:solidFill>
                  <a:schemeClr val="accent1"/>
                </a:solidFill>
              </a:rPr>
              <a:t> </a:t>
            </a:r>
            <a:r>
              <a:rPr lang="en-US" b="1">
                <a:solidFill>
                  <a:srgbClr val="3A5C5D"/>
                </a:solidFill>
              </a:rPr>
              <a:t>apsf.org</a:t>
            </a:r>
          </a:p>
        </p:txBody>
      </p:sp>
      <p:pic>
        <p:nvPicPr>
          <p:cNvPr id="5" name="Picture 4" descr="A picture containing clock, meter&#10;&#10;Description automatically generated">
            <a:extLst>
              <a:ext uri="{FF2B5EF4-FFF2-40B4-BE49-F238E27FC236}">
                <a16:creationId xmlns:a16="http://schemas.microsoft.com/office/drawing/2014/main" id="{E75A8E5A-96E7-D844-B3B6-30A38E20AAC6}"/>
              </a:ext>
            </a:extLst>
          </p:cNvPr>
          <p:cNvPicPr>
            <a:picLocks noChangeAspect="1"/>
          </p:cNvPicPr>
          <p:nvPr userDrawn="1"/>
        </p:nvPicPr>
        <p:blipFill>
          <a:blip r:embed="rId4" r:link="rId5"/>
          <a:stretch>
            <a:fillRect/>
          </a:stretch>
        </p:blipFill>
        <p:spPr>
          <a:xfrm>
            <a:off x="414131" y="4837223"/>
            <a:ext cx="8359755" cy="1875085"/>
          </a:xfrm>
          <a:prstGeom prst="rect">
            <a:avLst/>
          </a:prstGeom>
        </p:spPr>
      </p:pic>
    </p:spTree>
    <p:extLst>
      <p:ext uri="{BB962C8B-B14F-4D97-AF65-F5344CB8AC3E}">
        <p14:creationId xmlns:p14="http://schemas.microsoft.com/office/powerpoint/2010/main" val="18569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1">
            <a:extLst>
              <a:ext uri="{FF2B5EF4-FFF2-40B4-BE49-F238E27FC236}">
                <a16:creationId xmlns:a16="http://schemas.microsoft.com/office/drawing/2014/main" id="{F8F4C3D6-24AD-2F43-B846-0D6419B4436D}"/>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14807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66709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03615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4807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58388-5BBE-4DEE-B9B9-410A8794A5B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094B25-A062-47B9-AFD7-78E8D3B0A16C}" type="slidenum">
              <a:rPr lang="en-US" smtClean="0"/>
              <a:t>‹#›</a:t>
            </a:fld>
            <a:endParaRPr lang="en-US"/>
          </a:p>
        </p:txBody>
      </p:sp>
    </p:spTree>
    <p:extLst>
      <p:ext uri="{BB962C8B-B14F-4D97-AF65-F5344CB8AC3E}">
        <p14:creationId xmlns:p14="http://schemas.microsoft.com/office/powerpoint/2010/main" val="63180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14052" y="665162"/>
            <a:ext cx="7659834" cy="793523"/>
          </a:xfrm>
        </p:spPr>
        <p:txBody>
          <a:bodyPr anchor="t">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4052" y="1490207"/>
            <a:ext cx="6440634" cy="458334"/>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70857" y="5407443"/>
            <a:ext cx="3356509" cy="797414"/>
          </a:xfrm>
          <a:prstGeom prst="rect">
            <a:avLst/>
          </a:prstGeom>
        </p:spPr>
      </p:pic>
      <p:sp>
        <p:nvSpPr>
          <p:cNvPr id="10" name="TextBox 9"/>
          <p:cNvSpPr txBox="1"/>
          <p:nvPr userDrawn="1"/>
        </p:nvSpPr>
        <p:spPr>
          <a:xfrm>
            <a:off x="9426905" y="6204857"/>
            <a:ext cx="2390398" cy="369332"/>
          </a:xfrm>
          <a:prstGeom prst="rect">
            <a:avLst/>
          </a:prstGeom>
          <a:noFill/>
        </p:spPr>
        <p:txBody>
          <a:bodyPr wrap="none" rtlCol="0">
            <a:spAutoFit/>
          </a:bodyPr>
          <a:lstStyle/>
          <a:p>
            <a:r>
              <a:rPr lang="en-US" b="1" err="1">
                <a:solidFill>
                  <a:schemeClr val="accent1"/>
                </a:solidFill>
              </a:rPr>
              <a:t>asahq.org</a:t>
            </a:r>
            <a:r>
              <a:rPr lang="en-US" b="1">
                <a:solidFill>
                  <a:schemeClr val="accent1"/>
                </a:solidFill>
              </a:rPr>
              <a:t> </a:t>
            </a:r>
            <a:r>
              <a:rPr lang="en-US" b="1">
                <a:solidFill>
                  <a:schemeClr val="accent3"/>
                </a:solidFill>
              </a:rPr>
              <a:t>|</a:t>
            </a:r>
            <a:r>
              <a:rPr lang="en-US" b="1">
                <a:solidFill>
                  <a:schemeClr val="accent1"/>
                </a:solidFill>
              </a:rPr>
              <a:t> </a:t>
            </a:r>
            <a:r>
              <a:rPr lang="en-US" b="1" err="1">
                <a:solidFill>
                  <a:srgbClr val="385C5C"/>
                </a:solidFill>
              </a:rPr>
              <a:t>apsf.org</a:t>
            </a:r>
            <a:endParaRPr lang="en-US" b="1">
              <a:solidFill>
                <a:srgbClr val="385C5C"/>
              </a:solidFill>
            </a:endParaRPr>
          </a:p>
        </p:txBody>
      </p:sp>
      <p:pic>
        <p:nvPicPr>
          <p:cNvPr id="5" name="Picture 4" descr="A close up of a sign&#10;&#10;Description automatically generated">
            <a:extLst>
              <a:ext uri="{FF2B5EF4-FFF2-40B4-BE49-F238E27FC236}">
                <a16:creationId xmlns:a16="http://schemas.microsoft.com/office/drawing/2014/main" id="{4934B8C6-BA4A-E844-8AC6-708C0B329BE6}"/>
              </a:ext>
            </a:extLst>
          </p:cNvPr>
          <p:cNvPicPr>
            <a:picLocks noChangeAspect="1"/>
          </p:cNvPicPr>
          <p:nvPr userDrawn="1"/>
        </p:nvPicPr>
        <p:blipFill>
          <a:blip r:embed="rId6" r:link="rId7"/>
          <a:stretch>
            <a:fillRect/>
          </a:stretch>
        </p:blipFill>
        <p:spPr>
          <a:xfrm>
            <a:off x="4974174" y="5400325"/>
            <a:ext cx="2634344" cy="886207"/>
          </a:xfrm>
          <a:prstGeom prst="rect">
            <a:avLst/>
          </a:prstGeom>
        </p:spPr>
      </p:pic>
      <p:cxnSp>
        <p:nvCxnSpPr>
          <p:cNvPr id="8" name="Straight Connector 7">
            <a:extLst>
              <a:ext uri="{FF2B5EF4-FFF2-40B4-BE49-F238E27FC236}">
                <a16:creationId xmlns:a16="http://schemas.microsoft.com/office/drawing/2014/main" id="{9C77E1D3-8F85-9946-85A6-9C342D2C09DD}"/>
              </a:ext>
            </a:extLst>
          </p:cNvPr>
          <p:cNvCxnSpPr/>
          <p:nvPr userDrawn="1"/>
        </p:nvCxnSpPr>
        <p:spPr>
          <a:xfrm>
            <a:off x="4452730" y="5407443"/>
            <a:ext cx="0" cy="79741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696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66709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
            <a:extLst>
              <a:ext uri="{FF2B5EF4-FFF2-40B4-BE49-F238E27FC236}">
                <a16:creationId xmlns:a16="http://schemas.microsoft.com/office/drawing/2014/main" id="{19FA4684-D02C-6148-BD3F-7B0C45843240}"/>
              </a:ext>
            </a:extLst>
          </p:cNvPr>
          <p:cNvSpPr>
            <a:spLocks noGrp="1"/>
          </p:cNvSpPr>
          <p:nvPr>
            <p:ph type="dt" sz="half" idx="10"/>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203615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file:////Users/j.kelstrom/Desktop/Brand/Corporate%20Identity/PPT%20Images/ASA%20Logo%20Circle%20RGB.png"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99" y="6356350"/>
            <a:ext cx="10515600" cy="365125"/>
          </a:xfrm>
          <a:prstGeom prst="rect">
            <a:avLst/>
          </a:prstGeom>
        </p:spPr>
        <p:txBody>
          <a:bodyPr vert="horz" lIns="91440" tIns="45720" rIns="91440" bIns="45720" rtlCol="0" anchor="ctr"/>
          <a:lstStyle>
            <a:lvl1pPr algn="ctr">
              <a:defRPr sz="2000" b="1">
                <a:solidFill>
                  <a:schemeClr val="accent1"/>
                </a:solidFill>
              </a:defRPr>
            </a:lvl1pPr>
          </a:lstStyle>
          <a:p>
            <a:r>
              <a:rPr lang="en-US"/>
              <a:t>asahq.org </a:t>
            </a:r>
            <a:r>
              <a:rPr lang="en-US">
                <a:solidFill>
                  <a:schemeClr val="accent3"/>
                </a:solidFill>
              </a:rPr>
              <a:t>|</a:t>
            </a:r>
            <a:r>
              <a:rPr lang="en-US"/>
              <a:t> </a:t>
            </a:r>
            <a:r>
              <a:rPr lang="en-US">
                <a:solidFill>
                  <a:srgbClr val="3A5C5D"/>
                </a:solidFill>
              </a:rPr>
              <a:t>apsf.org</a:t>
            </a:r>
            <a:r>
              <a:rPr lang="en-US"/>
              <a:t> </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582BEC4-E246-E944-B691-E27EEA428573}"/>
              </a:ext>
            </a:extLst>
          </p:cNvPr>
          <p:cNvPicPr>
            <a:picLocks noChangeAspect="1"/>
          </p:cNvPicPr>
          <p:nvPr userDrawn="1"/>
        </p:nvPicPr>
        <p:blipFill>
          <a:blip r:embed="rId8" r:link="rId9">
            <a:extLst>
              <a:ext uri="{28A0092B-C50C-407E-A947-70E740481C1C}">
                <a14:useLocalDpi xmlns:a14="http://schemas.microsoft.com/office/drawing/2010/main" val="0"/>
              </a:ext>
            </a:extLst>
          </a:blip>
          <a:stretch>
            <a:fillRect/>
          </a:stretch>
        </p:blipFill>
        <p:spPr>
          <a:xfrm>
            <a:off x="10970677" y="5491650"/>
            <a:ext cx="1550014" cy="1550014"/>
          </a:xfrm>
          <a:prstGeom prst="rect">
            <a:avLst/>
          </a:prstGeom>
        </p:spPr>
      </p:pic>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 id="2147483665" r:id="rId6"/>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2811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199" y="1690688"/>
            <a:ext cx="10515601" cy="0"/>
          </a:xfrm>
          <a:prstGeom prst="line">
            <a:avLst/>
          </a:prstGeom>
          <a:ln w="28575">
            <a:gradFill>
              <a:gsLst>
                <a:gs pos="0">
                  <a:schemeClr val="accent1">
                    <a:lumMod val="5000"/>
                    <a:lumOff val="95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D74BF187-65BC-E942-8C1A-EEA0B2683FE0}"/>
              </a:ext>
            </a:extLst>
          </p:cNvPr>
          <p:cNvSpPr>
            <a:spLocks noGrp="1"/>
          </p:cNvSpPr>
          <p:nvPr>
            <p:ph type="dt" sz="half" idx="2"/>
          </p:nvPr>
        </p:nvSpPr>
        <p:spPr>
          <a:xfrm>
            <a:off x="838199" y="6356350"/>
            <a:ext cx="10515600" cy="365125"/>
          </a:xfrm>
          <a:prstGeom prst="rect">
            <a:avLst/>
          </a:prstGeom>
        </p:spPr>
        <p:txBody>
          <a:bodyPr/>
          <a:lstStyle>
            <a:lvl1pPr algn="ctr">
              <a:defRPr sz="1800"/>
            </a:lvl1p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Tree>
    <p:extLst>
      <p:ext uri="{BB962C8B-B14F-4D97-AF65-F5344CB8AC3E}">
        <p14:creationId xmlns:p14="http://schemas.microsoft.com/office/powerpoint/2010/main" val="85976836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2"/>
        </a:buClr>
        <a:buFont typeface=".AppleSystemUIFont" charset="-12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2"/>
        </a:buClr>
        <a:buFont typeface="Courier New" charset="0"/>
        <a:buChar char="o"/>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2"/>
        </a:buClr>
        <a:buFont typeface=".AppleSystemUIFont" charset="-12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hyperlink" Target="http://www.asahq.org/covid19stori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sicm.org/wp-content/uploads/2020/04/684_author-proof.pdf" TargetMode="External"/><Relationship Id="rId2" Type="http://schemas.openxmlformats.org/officeDocument/2006/relationships/hyperlink" Target="https://www.esicm.org/blog/?p=274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asahq.org/townhalls"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hyperlink" Target="https://www.acog.org/clinical-information/physician-faqs/covid-19-faqs-for-ob-gyn-obstetric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asahq.org/covid19cme0402"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www.asahq.org/covid19info" TargetMode="External"/><Relationship Id="rId4" Type="http://schemas.openxmlformats.org/officeDocument/2006/relationships/hyperlink" Target="http://www.asahq.org/townhall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asahq.org/CAESAR" TargetMode="External"/><Relationship Id="rId2" Type="http://schemas.openxmlformats.org/officeDocument/2006/relationships/hyperlink" Target="http://www.asahq.org/ventilato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asahq.org/hotel-discoun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asahq.org/in-the-spotlight/coronavirus-covid-19-informati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COVID-19 Town Hall Webinar</a:t>
            </a:r>
          </a:p>
        </p:txBody>
      </p:sp>
      <p:sp>
        <p:nvSpPr>
          <p:cNvPr id="3" name="Subtitle 2"/>
          <p:cNvSpPr>
            <a:spLocks noGrp="1"/>
          </p:cNvSpPr>
          <p:nvPr>
            <p:ph type="subTitle" idx="1"/>
          </p:nvPr>
        </p:nvSpPr>
        <p:spPr/>
        <p:txBody>
          <a:bodyPr/>
          <a:lstStyle/>
          <a:p>
            <a:r>
              <a:rPr lang="en-US"/>
              <a:t>April 16, 2020</a:t>
            </a:r>
          </a:p>
        </p:txBody>
      </p:sp>
    </p:spTree>
    <p:extLst>
      <p:ext uri="{BB962C8B-B14F-4D97-AF65-F5344CB8AC3E}">
        <p14:creationId xmlns:p14="http://schemas.microsoft.com/office/powerpoint/2010/main" val="113573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2DA5-E4BA-47A5-B2CD-1B5C956B02D0}"/>
              </a:ext>
            </a:extLst>
          </p:cNvPr>
          <p:cNvSpPr>
            <a:spLocks noGrp="1"/>
          </p:cNvSpPr>
          <p:nvPr>
            <p:ph type="title"/>
          </p:nvPr>
        </p:nvSpPr>
        <p:spPr/>
        <p:txBody>
          <a:bodyPr>
            <a:normAutofit/>
          </a:bodyPr>
          <a:lstStyle/>
          <a:p>
            <a:r>
              <a:rPr lang="en-US">
                <a:solidFill>
                  <a:srgbClr val="1226AA"/>
                </a:solidFill>
                <a:cs typeface="Arial"/>
              </a:rPr>
              <a:t>Online</a:t>
            </a:r>
            <a:r>
              <a:rPr lang="en-US">
                <a:cs typeface="Arial"/>
              </a:rPr>
              <a:t> Education Free to AA Student Members</a:t>
            </a:r>
          </a:p>
        </p:txBody>
      </p:sp>
      <p:sp>
        <p:nvSpPr>
          <p:cNvPr id="3" name="Content Placeholder 2">
            <a:extLst>
              <a:ext uri="{FF2B5EF4-FFF2-40B4-BE49-F238E27FC236}">
                <a16:creationId xmlns:a16="http://schemas.microsoft.com/office/drawing/2014/main" id="{D3C22755-FF35-4F0E-AA9A-E527B52F6895}"/>
              </a:ext>
            </a:extLst>
          </p:cNvPr>
          <p:cNvSpPr>
            <a:spLocks noGrp="1"/>
          </p:cNvSpPr>
          <p:nvPr>
            <p:ph idx="1"/>
          </p:nvPr>
        </p:nvSpPr>
        <p:spPr>
          <a:xfrm>
            <a:off x="838200" y="1825625"/>
            <a:ext cx="5968052" cy="4351338"/>
          </a:xfrm>
        </p:spPr>
        <p:txBody>
          <a:bodyPr vert="horz" lIns="91440" tIns="45720" rIns="91440" bIns="45720" rtlCol="0" anchor="t">
            <a:normAutofit fontScale="92500" lnSpcReduction="10000"/>
          </a:bodyPr>
          <a:lstStyle/>
          <a:p>
            <a:r>
              <a:rPr lang="en-US">
                <a:ea typeface="+mn-lt"/>
                <a:cs typeface="+mn-lt"/>
              </a:rPr>
              <a:t>Bridge the gap in planned clinical learning with free online education</a:t>
            </a:r>
            <a:endParaRPr lang="en-US"/>
          </a:p>
          <a:p>
            <a:r>
              <a:rPr lang="en-US">
                <a:ea typeface="+mn-lt"/>
                <a:cs typeface="+mn-lt"/>
              </a:rPr>
              <a:t>Anesthesiologist Assistant programs can enroll their students, if they are ASA members, in free online education courses through June 30, including:</a:t>
            </a:r>
          </a:p>
          <a:p>
            <a:pPr lvl="1"/>
            <a:r>
              <a:rPr lang="en-US">
                <a:ea typeface="+mn-lt"/>
                <a:cs typeface="+mn-lt"/>
              </a:rPr>
              <a:t>Anesthesia </a:t>
            </a:r>
            <a:r>
              <a:rPr lang="en-US" err="1">
                <a:ea typeface="+mn-lt"/>
                <a:cs typeface="+mn-lt"/>
              </a:rPr>
              <a:t>SimSTAT</a:t>
            </a:r>
            <a:r>
              <a:rPr lang="en-US">
                <a:ea typeface="+mn-lt"/>
                <a:cs typeface="+mn-lt"/>
              </a:rPr>
              <a:t> - Powerful, realistic online simulation training</a:t>
            </a:r>
          </a:p>
          <a:p>
            <a:pPr lvl="1"/>
            <a:r>
              <a:rPr lang="en-US">
                <a:ea typeface="+mn-lt"/>
                <a:cs typeface="+mn-lt"/>
              </a:rPr>
              <a:t>ACE-CAA</a:t>
            </a:r>
            <a:endParaRPr lang="en-US">
              <a:cs typeface="Arial"/>
            </a:endParaRPr>
          </a:p>
          <a:p>
            <a:pPr lvl="1"/>
            <a:r>
              <a:rPr lang="en-US">
                <a:ea typeface="+mn-lt"/>
                <a:cs typeface="+mn-lt"/>
              </a:rPr>
              <a:t>Plus 19 Patient Safety modules – always free!</a:t>
            </a:r>
            <a:endParaRPr lang="en-US">
              <a:cs typeface="Arial"/>
            </a:endParaRPr>
          </a:p>
          <a:p>
            <a:endParaRPr lang="en-US">
              <a:ea typeface="+mn-lt"/>
              <a:cs typeface="+mn-lt"/>
            </a:endParaRPr>
          </a:p>
          <a:p>
            <a:pPr marL="342900" lvl="1" indent="0" algn="ctr">
              <a:buNone/>
            </a:pPr>
            <a:r>
              <a:rPr lang="en-US" sz="2500" b="1">
                <a:ea typeface="+mn-lt"/>
                <a:cs typeface="+mn-lt"/>
              </a:rPr>
              <a:t>Program leaders please contact Sarah Braun: </a:t>
            </a:r>
            <a:endParaRPr lang="en-US" b="1">
              <a:ea typeface="+mn-lt"/>
              <a:cs typeface="+mn-lt"/>
            </a:endParaRPr>
          </a:p>
          <a:p>
            <a:pPr marL="342900" lvl="1" indent="0" algn="ctr">
              <a:buNone/>
            </a:pPr>
            <a:r>
              <a:rPr lang="en-US" sz="2500" b="1">
                <a:ea typeface="+mn-lt"/>
                <a:cs typeface="+mn-lt"/>
              </a:rPr>
              <a:t>s.braun@asahq.org</a:t>
            </a:r>
            <a:endParaRPr lang="en-US" b="1">
              <a:cs typeface="Arial"/>
            </a:endParaRPr>
          </a:p>
          <a:p>
            <a:endParaRPr lang="en-US">
              <a:cs typeface="Arial"/>
            </a:endParaRPr>
          </a:p>
        </p:txBody>
      </p:sp>
      <p:sp>
        <p:nvSpPr>
          <p:cNvPr id="4" name="Date Placeholder 3">
            <a:extLst>
              <a:ext uri="{FF2B5EF4-FFF2-40B4-BE49-F238E27FC236}">
                <a16:creationId xmlns:a16="http://schemas.microsoft.com/office/drawing/2014/main" id="{AA58A7F7-7F20-4521-8A3E-6AB332D17302}"/>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7" name="Picture 7" descr="A person in a green room&#10;&#10;Description generated with very high confidence">
            <a:extLst>
              <a:ext uri="{FF2B5EF4-FFF2-40B4-BE49-F238E27FC236}">
                <a16:creationId xmlns:a16="http://schemas.microsoft.com/office/drawing/2014/main" id="{AF6A957D-36C1-473B-A59A-4BE999E6D973}"/>
              </a:ext>
            </a:extLst>
          </p:cNvPr>
          <p:cNvPicPr>
            <a:picLocks noChangeAspect="1"/>
          </p:cNvPicPr>
          <p:nvPr/>
        </p:nvPicPr>
        <p:blipFill>
          <a:blip r:embed="rId2"/>
          <a:stretch>
            <a:fillRect/>
          </a:stretch>
        </p:blipFill>
        <p:spPr>
          <a:xfrm>
            <a:off x="6901543" y="1881394"/>
            <a:ext cx="4757056" cy="2605353"/>
          </a:xfrm>
          <a:prstGeom prst="rect">
            <a:avLst/>
          </a:prstGeom>
        </p:spPr>
      </p:pic>
    </p:spTree>
    <p:extLst>
      <p:ext uri="{BB962C8B-B14F-4D97-AF65-F5344CB8AC3E}">
        <p14:creationId xmlns:p14="http://schemas.microsoft.com/office/powerpoint/2010/main" val="238308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F531-1713-4642-8736-C1C839037640}"/>
              </a:ext>
            </a:extLst>
          </p:cNvPr>
          <p:cNvSpPr>
            <a:spLocks noGrp="1"/>
          </p:cNvSpPr>
          <p:nvPr>
            <p:ph type="title"/>
          </p:nvPr>
        </p:nvSpPr>
        <p:spPr/>
        <p:txBody>
          <a:bodyPr/>
          <a:lstStyle/>
          <a:p>
            <a:r>
              <a:rPr lang="en-US"/>
              <a:t>Incredible Progress – And More to Come</a:t>
            </a:r>
          </a:p>
        </p:txBody>
      </p:sp>
      <p:sp>
        <p:nvSpPr>
          <p:cNvPr id="3" name="Date Placeholder 2">
            <a:extLst>
              <a:ext uri="{FF2B5EF4-FFF2-40B4-BE49-F238E27FC236}">
                <a16:creationId xmlns:a16="http://schemas.microsoft.com/office/drawing/2014/main" id="{DF342D17-BE23-4489-AB80-E2243FDFC83E}"/>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4" name="Picture 3">
            <a:extLst>
              <a:ext uri="{FF2B5EF4-FFF2-40B4-BE49-F238E27FC236}">
                <a16:creationId xmlns:a16="http://schemas.microsoft.com/office/drawing/2014/main" id="{EF4E5927-4306-4239-A046-E29D29CEDBD6}"/>
              </a:ext>
            </a:extLst>
          </p:cNvPr>
          <p:cNvPicPr>
            <a:picLocks noChangeAspect="1"/>
          </p:cNvPicPr>
          <p:nvPr/>
        </p:nvPicPr>
        <p:blipFill>
          <a:blip r:embed="rId2"/>
          <a:stretch>
            <a:fillRect/>
          </a:stretch>
        </p:blipFill>
        <p:spPr>
          <a:xfrm>
            <a:off x="1344699" y="1799659"/>
            <a:ext cx="5486400" cy="165327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D5D0B39-7A2B-4F92-A1F8-6FF23F401A4B}"/>
              </a:ext>
            </a:extLst>
          </p:cNvPr>
          <p:cNvPicPr>
            <a:picLocks noChangeAspect="1"/>
          </p:cNvPicPr>
          <p:nvPr/>
        </p:nvPicPr>
        <p:blipFill>
          <a:blip r:embed="rId3"/>
          <a:stretch>
            <a:fillRect/>
          </a:stretch>
        </p:blipFill>
        <p:spPr>
          <a:xfrm>
            <a:off x="7221367" y="1799659"/>
            <a:ext cx="2743200" cy="43636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90DAB5F-5D39-44C9-B1EC-AC33E48FA86E}"/>
              </a:ext>
            </a:extLst>
          </p:cNvPr>
          <p:cNvPicPr>
            <a:picLocks noChangeAspect="1"/>
          </p:cNvPicPr>
          <p:nvPr/>
        </p:nvPicPr>
        <p:blipFill>
          <a:blip r:embed="rId4"/>
          <a:stretch>
            <a:fillRect/>
          </a:stretch>
        </p:blipFill>
        <p:spPr>
          <a:xfrm>
            <a:off x="966094" y="3654676"/>
            <a:ext cx="5486400" cy="240467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AB0096C-14A0-4F1D-9965-5538A57B166D}"/>
              </a:ext>
            </a:extLst>
          </p:cNvPr>
          <p:cNvPicPr>
            <a:picLocks noChangeAspect="1"/>
          </p:cNvPicPr>
          <p:nvPr/>
        </p:nvPicPr>
        <p:blipFill>
          <a:blip r:embed="rId5"/>
          <a:stretch>
            <a:fillRect/>
          </a:stretch>
        </p:blipFill>
        <p:spPr>
          <a:xfrm>
            <a:off x="246813" y="2393383"/>
            <a:ext cx="7315200" cy="18577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6E920B-CB35-4587-8711-D588CDAB6055}"/>
              </a:ext>
            </a:extLst>
          </p:cNvPr>
          <p:cNvPicPr>
            <a:picLocks noChangeAspect="1"/>
          </p:cNvPicPr>
          <p:nvPr/>
        </p:nvPicPr>
        <p:blipFill rotWithShape="1">
          <a:blip r:embed="rId6"/>
          <a:srcRect r="29563"/>
          <a:stretch/>
        </p:blipFill>
        <p:spPr>
          <a:xfrm>
            <a:off x="8514402" y="3223898"/>
            <a:ext cx="2576319" cy="326623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4DC717C-9A96-49D0-9426-6527121D8959}"/>
              </a:ext>
            </a:extLst>
          </p:cNvPr>
          <p:cNvPicPr>
            <a:picLocks noChangeAspect="1"/>
          </p:cNvPicPr>
          <p:nvPr/>
        </p:nvPicPr>
        <p:blipFill>
          <a:blip r:embed="rId7"/>
          <a:stretch>
            <a:fillRect/>
          </a:stretch>
        </p:blipFill>
        <p:spPr>
          <a:xfrm>
            <a:off x="2658841" y="3457344"/>
            <a:ext cx="6001058" cy="158758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F16F929-EBD1-4629-9462-15404E029D7C}"/>
              </a:ext>
            </a:extLst>
          </p:cNvPr>
          <p:cNvPicPr>
            <a:picLocks noChangeAspect="1"/>
          </p:cNvPicPr>
          <p:nvPr/>
        </p:nvPicPr>
        <p:blipFill>
          <a:blip r:embed="rId8"/>
          <a:stretch>
            <a:fillRect/>
          </a:stretch>
        </p:blipFill>
        <p:spPr>
          <a:xfrm>
            <a:off x="342063" y="1799659"/>
            <a:ext cx="2749691" cy="379749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EDB6A39-F50F-4D2A-8D31-55148AD51A72}"/>
              </a:ext>
            </a:extLst>
          </p:cNvPr>
          <p:cNvPicPr>
            <a:picLocks noChangeAspect="1"/>
          </p:cNvPicPr>
          <p:nvPr/>
        </p:nvPicPr>
        <p:blipFill>
          <a:blip r:embed="rId9"/>
          <a:stretch>
            <a:fillRect/>
          </a:stretch>
        </p:blipFill>
        <p:spPr>
          <a:xfrm>
            <a:off x="3224350" y="1799659"/>
            <a:ext cx="2751901" cy="379749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46E43E0-BDB5-4F09-BB5F-DBA55DD1EAF8}"/>
              </a:ext>
            </a:extLst>
          </p:cNvPr>
          <p:cNvPicPr>
            <a:picLocks noChangeAspect="1"/>
          </p:cNvPicPr>
          <p:nvPr/>
        </p:nvPicPr>
        <p:blipFill>
          <a:blip r:embed="rId10"/>
          <a:stretch>
            <a:fillRect/>
          </a:stretch>
        </p:blipFill>
        <p:spPr>
          <a:xfrm>
            <a:off x="6108847" y="1799659"/>
            <a:ext cx="2730640" cy="379749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4729E69-B7A4-4F09-B6F8-A796E31FCD3F}"/>
              </a:ext>
            </a:extLst>
          </p:cNvPr>
          <p:cNvPicPr>
            <a:picLocks noChangeAspect="1"/>
          </p:cNvPicPr>
          <p:nvPr/>
        </p:nvPicPr>
        <p:blipFill>
          <a:blip r:embed="rId11"/>
          <a:stretch>
            <a:fillRect/>
          </a:stretch>
        </p:blipFill>
        <p:spPr>
          <a:xfrm>
            <a:off x="8982347" y="1799659"/>
            <a:ext cx="2730640" cy="381654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34C0EAB-9968-4A19-BC64-71970F4C6A64}"/>
              </a:ext>
            </a:extLst>
          </p:cNvPr>
          <p:cNvPicPr>
            <a:picLocks noChangeAspect="1"/>
          </p:cNvPicPr>
          <p:nvPr/>
        </p:nvPicPr>
        <p:blipFill>
          <a:blip r:embed="rId12"/>
          <a:stretch>
            <a:fillRect/>
          </a:stretch>
        </p:blipFill>
        <p:spPr>
          <a:xfrm>
            <a:off x="1726434" y="2946111"/>
            <a:ext cx="2730640" cy="379749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B1F5446-32CD-42F6-82AB-0BD6D5B4F316}"/>
              </a:ext>
            </a:extLst>
          </p:cNvPr>
          <p:cNvPicPr>
            <a:picLocks noChangeAspect="1"/>
          </p:cNvPicPr>
          <p:nvPr/>
        </p:nvPicPr>
        <p:blipFill>
          <a:blip r:embed="rId13"/>
          <a:stretch>
            <a:fillRect/>
          </a:stretch>
        </p:blipFill>
        <p:spPr>
          <a:xfrm>
            <a:off x="4672097" y="2940493"/>
            <a:ext cx="2730640" cy="379749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A447EAC-CC90-4128-9759-2331F8CB97D4}"/>
              </a:ext>
            </a:extLst>
          </p:cNvPr>
          <p:cNvPicPr>
            <a:picLocks noChangeAspect="1"/>
          </p:cNvPicPr>
          <p:nvPr/>
        </p:nvPicPr>
        <p:blipFill>
          <a:blip r:embed="rId14"/>
          <a:stretch>
            <a:fillRect/>
          </a:stretch>
        </p:blipFill>
        <p:spPr>
          <a:xfrm>
            <a:off x="7600412" y="2942390"/>
            <a:ext cx="2743341" cy="382924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1C9845D-D0A3-4D35-9324-65C34B84E1A4}"/>
              </a:ext>
            </a:extLst>
          </p:cNvPr>
          <p:cNvPicPr>
            <a:picLocks noChangeAspect="1"/>
          </p:cNvPicPr>
          <p:nvPr/>
        </p:nvPicPr>
        <p:blipFill>
          <a:blip r:embed="rId15"/>
          <a:stretch>
            <a:fillRect/>
          </a:stretch>
        </p:blipFill>
        <p:spPr>
          <a:xfrm>
            <a:off x="144388" y="1337460"/>
            <a:ext cx="2730640" cy="379114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411AF75-BC40-418C-A92D-E1F08AAC44AC}"/>
              </a:ext>
            </a:extLst>
          </p:cNvPr>
          <p:cNvPicPr>
            <a:picLocks noChangeAspect="1"/>
          </p:cNvPicPr>
          <p:nvPr/>
        </p:nvPicPr>
        <p:blipFill rotWithShape="1">
          <a:blip r:embed="rId16"/>
          <a:srcRect r="1947"/>
          <a:stretch/>
        </p:blipFill>
        <p:spPr>
          <a:xfrm>
            <a:off x="3275930" y="1334676"/>
            <a:ext cx="2689909" cy="377844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6387C193-A38C-4E35-8861-8A0C3D6D239B}"/>
              </a:ext>
            </a:extLst>
          </p:cNvPr>
          <p:cNvPicPr>
            <a:picLocks noChangeAspect="1"/>
          </p:cNvPicPr>
          <p:nvPr/>
        </p:nvPicPr>
        <p:blipFill>
          <a:blip r:embed="rId17"/>
          <a:stretch>
            <a:fillRect/>
          </a:stretch>
        </p:blipFill>
        <p:spPr>
          <a:xfrm>
            <a:off x="6276331" y="1334284"/>
            <a:ext cx="2730640" cy="379749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D2871F97-B8E2-4C41-8212-2B3A38D66E7A}"/>
              </a:ext>
            </a:extLst>
          </p:cNvPr>
          <p:cNvPicPr>
            <a:picLocks noChangeAspect="1"/>
          </p:cNvPicPr>
          <p:nvPr/>
        </p:nvPicPr>
        <p:blipFill>
          <a:blip r:embed="rId18"/>
          <a:stretch>
            <a:fillRect/>
          </a:stretch>
        </p:blipFill>
        <p:spPr>
          <a:xfrm>
            <a:off x="9333680" y="1334284"/>
            <a:ext cx="2743341" cy="3797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80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50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5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5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50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9F08-B39D-47C2-B524-D1A0172D6987}"/>
              </a:ext>
            </a:extLst>
          </p:cNvPr>
          <p:cNvSpPr>
            <a:spLocks noGrp="1"/>
          </p:cNvSpPr>
          <p:nvPr>
            <p:ph type="title"/>
          </p:nvPr>
        </p:nvSpPr>
        <p:spPr/>
        <p:txBody>
          <a:bodyPr/>
          <a:lstStyle/>
          <a:p>
            <a:r>
              <a:rPr lang="en-US">
                <a:cs typeface="Arial"/>
              </a:rPr>
              <a:t>Share Your Stories </a:t>
            </a:r>
            <a:endParaRPr lang="en-US"/>
          </a:p>
        </p:txBody>
      </p:sp>
      <p:sp>
        <p:nvSpPr>
          <p:cNvPr id="4" name="Date Placeholder 3">
            <a:extLst>
              <a:ext uri="{FF2B5EF4-FFF2-40B4-BE49-F238E27FC236}">
                <a16:creationId xmlns:a16="http://schemas.microsoft.com/office/drawing/2014/main" id="{D03F3129-8036-43B8-B0C5-7A7FABDA2AFB}"/>
              </a:ext>
            </a:extLst>
          </p:cNvPr>
          <p:cNvSpPr>
            <a:spLocks noGrp="1"/>
          </p:cNvSpPr>
          <p:nvPr>
            <p:ph type="dt" sz="half" idx="10"/>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6" name="Content Placeholder 5">
            <a:extLst>
              <a:ext uri="{FF2B5EF4-FFF2-40B4-BE49-F238E27FC236}">
                <a16:creationId xmlns:a16="http://schemas.microsoft.com/office/drawing/2014/main" id="{7FDFBA0D-D243-4982-93A2-31160308A524}"/>
              </a:ext>
            </a:extLst>
          </p:cNvPr>
          <p:cNvSpPr>
            <a:spLocks noGrp="1"/>
          </p:cNvSpPr>
          <p:nvPr>
            <p:ph idx="1"/>
          </p:nvPr>
        </p:nvSpPr>
        <p:spPr>
          <a:xfrm>
            <a:off x="838199" y="1825625"/>
            <a:ext cx="10699679" cy="4351338"/>
          </a:xfrm>
        </p:spPr>
        <p:txBody>
          <a:bodyPr vert="horz" lIns="91440" tIns="45720" rIns="91440" bIns="45720" rtlCol="0" anchor="t">
            <a:normAutofit/>
          </a:bodyPr>
          <a:lstStyle/>
          <a:p>
            <a:r>
              <a:rPr lang="en-US">
                <a:cs typeface="Arial"/>
              </a:rPr>
              <a:t>How has COVID-19 changed your daily life and practice? </a:t>
            </a:r>
            <a:endParaRPr lang="en-US">
              <a:ea typeface="+mn-lt"/>
              <a:cs typeface="+mn-lt"/>
            </a:endParaRPr>
          </a:p>
          <a:p>
            <a:r>
              <a:rPr lang="en-US">
                <a:cs typeface="Arial"/>
              </a:rPr>
              <a:t>What poignant or uplifting patient care situations have you experienced?  </a:t>
            </a:r>
          </a:p>
          <a:p>
            <a:r>
              <a:rPr lang="en-US">
                <a:ea typeface="+mn-lt"/>
                <a:cs typeface="Arial"/>
              </a:rPr>
              <a:t>How are you leading as an anesthesiologist? </a:t>
            </a:r>
            <a:endParaRPr lang="en-US">
              <a:ea typeface="+mn-lt"/>
              <a:cs typeface="+mn-lt"/>
            </a:endParaRPr>
          </a:p>
          <a:p>
            <a:endParaRPr lang="en-US">
              <a:cs typeface="Arial"/>
              <a:hlinkClick r:id="rId2"/>
            </a:endParaRPr>
          </a:p>
          <a:p>
            <a:pPr marL="0" indent="0" algn="ctr">
              <a:buNone/>
            </a:pPr>
            <a:r>
              <a:rPr lang="en-US">
                <a:cs typeface="Arial"/>
                <a:hlinkClick r:id="rId2"/>
              </a:rPr>
              <a:t>www.asahq.org/covidstories</a:t>
            </a:r>
            <a:r>
              <a:rPr lang="en-US">
                <a:cs typeface="Arial"/>
              </a:rPr>
              <a:t> </a:t>
            </a:r>
            <a:endParaRPr lang="en-US">
              <a:ea typeface="+mn-lt"/>
              <a:cs typeface="+mn-lt"/>
            </a:endParaRPr>
          </a:p>
        </p:txBody>
      </p:sp>
    </p:spTree>
    <p:extLst>
      <p:ext uri="{BB962C8B-B14F-4D97-AF65-F5344CB8AC3E}">
        <p14:creationId xmlns:p14="http://schemas.microsoft.com/office/powerpoint/2010/main" val="75268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 shot of a group of people posing for a photo&#10;&#10;Description generated with very high confidence">
            <a:extLst>
              <a:ext uri="{FF2B5EF4-FFF2-40B4-BE49-F238E27FC236}">
                <a16:creationId xmlns:a16="http://schemas.microsoft.com/office/drawing/2014/main" id="{99CA89BE-3219-D348-8B2B-4FEEB3778173}"/>
              </a:ext>
            </a:extLst>
          </p:cNvPr>
          <p:cNvPicPr>
            <a:picLocks noGrp="1" noChangeAspect="1"/>
          </p:cNvPicPr>
          <p:nvPr>
            <p:ph idx="1"/>
          </p:nvPr>
        </p:nvPicPr>
        <p:blipFill>
          <a:blip r:embed="rId2"/>
          <a:srcRect/>
          <a:stretch>
            <a:fillRect/>
          </a:stretch>
        </p:blipFill>
        <p:spPr>
          <a:xfrm>
            <a:off x="0" y="0"/>
            <a:ext cx="12192000" cy="6857999"/>
          </a:xfrm>
        </p:spPr>
      </p:pic>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Panel Participants</a:t>
            </a:r>
            <a:endParaRPr lang="en-US">
              <a:highlight>
                <a:srgbClr val="FFFF00"/>
              </a:highlight>
              <a:cs typeface="Arial"/>
            </a:endParaRPr>
          </a:p>
        </p:txBody>
      </p:sp>
    </p:spTree>
    <p:extLst>
      <p:ext uri="{BB962C8B-B14F-4D97-AF65-F5344CB8AC3E}">
        <p14:creationId xmlns:p14="http://schemas.microsoft.com/office/powerpoint/2010/main" val="276318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COVID Vent Management</a:t>
            </a:r>
            <a:endParaRPr lang="en-US">
              <a:cs typeface="Arial"/>
            </a:endParaRPr>
          </a:p>
        </p:txBody>
      </p:sp>
      <p:sp>
        <p:nvSpPr>
          <p:cNvPr id="3" name="Subtitle 2"/>
          <p:cNvSpPr>
            <a:spLocks noGrp="1"/>
          </p:cNvSpPr>
          <p:nvPr>
            <p:ph type="subTitle" idx="1"/>
          </p:nvPr>
        </p:nvSpPr>
        <p:spPr>
          <a:xfrm>
            <a:off x="4943643" y="1650941"/>
            <a:ext cx="6538499" cy="1075441"/>
          </a:xfrm>
        </p:spPr>
        <p:txBody>
          <a:bodyPr>
            <a:normAutofit/>
          </a:bodyPr>
          <a:lstStyle/>
          <a:p>
            <a:r>
              <a:rPr lang="en-US"/>
              <a:t>Mark </a:t>
            </a:r>
            <a:r>
              <a:rPr lang="en-US" err="1"/>
              <a:t>Caridi</a:t>
            </a:r>
            <a:r>
              <a:rPr lang="en-US"/>
              <a:t>-Scheible, M.D.</a:t>
            </a:r>
          </a:p>
          <a:p>
            <a:r>
              <a:rPr lang="en-US"/>
              <a:t>Emory Critical Care Center, Atlanta, GA</a:t>
            </a:r>
            <a:endParaRPr lang="en-US">
              <a:cs typeface="Arial"/>
            </a:endParaRPr>
          </a:p>
        </p:txBody>
      </p:sp>
      <p:pic>
        <p:nvPicPr>
          <p:cNvPr id="4" name="Picture 4" descr="A picture containing drawing&#10;&#10;Description generated with very high confidence">
            <a:extLst>
              <a:ext uri="{FF2B5EF4-FFF2-40B4-BE49-F238E27FC236}">
                <a16:creationId xmlns:a16="http://schemas.microsoft.com/office/drawing/2014/main" id="{17A41C3F-4E00-48B0-BAE6-EFEE8EA11EE8}"/>
              </a:ext>
            </a:extLst>
          </p:cNvPr>
          <p:cNvPicPr>
            <a:picLocks noChangeAspect="1"/>
          </p:cNvPicPr>
          <p:nvPr/>
        </p:nvPicPr>
        <p:blipFill>
          <a:blip r:embed="rId3"/>
          <a:stretch>
            <a:fillRect/>
          </a:stretch>
        </p:blipFill>
        <p:spPr>
          <a:xfrm>
            <a:off x="2795363" y="1566446"/>
            <a:ext cx="2008817" cy="1014637"/>
          </a:xfrm>
          <a:prstGeom prst="rect">
            <a:avLst/>
          </a:prstGeom>
        </p:spPr>
      </p:pic>
    </p:spTree>
    <p:extLst>
      <p:ext uri="{BB962C8B-B14F-4D97-AF65-F5344CB8AC3E}">
        <p14:creationId xmlns:p14="http://schemas.microsoft.com/office/powerpoint/2010/main" val="183998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Introduction &amp; Objectives</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a:t>Anesthesiology Critical Care Attending</a:t>
            </a:r>
          </a:p>
          <a:p>
            <a:r>
              <a:rPr lang="en-US"/>
              <a:t>Emory University Hospital</a:t>
            </a:r>
            <a:endParaRPr lang="en-US">
              <a:cs typeface="Arial"/>
            </a:endParaRPr>
          </a:p>
          <a:p>
            <a:r>
              <a:rPr lang="en-US"/>
              <a:t>Team member, Best Practices Committee for Emory system</a:t>
            </a:r>
            <a:endParaRPr lang="en-US">
              <a:cs typeface="Arial"/>
            </a:endParaRPr>
          </a:p>
          <a:p>
            <a:r>
              <a:rPr lang="en-US"/>
              <a:t>Today:  </a:t>
            </a:r>
            <a:endParaRPr lang="en-US">
              <a:cs typeface="Arial"/>
            </a:endParaRPr>
          </a:p>
          <a:p>
            <a:pPr lvl="1"/>
            <a:r>
              <a:rPr lang="en-US"/>
              <a:t>Ventilation and oxygenation strategies in COVID for intubated patient only</a:t>
            </a:r>
          </a:p>
          <a:p>
            <a:r>
              <a:rPr lang="en-US"/>
              <a:t>Not today:</a:t>
            </a:r>
            <a:endParaRPr lang="en-US">
              <a:cs typeface="Arial"/>
            </a:endParaRPr>
          </a:p>
          <a:p>
            <a:pPr lvl="1"/>
            <a:r>
              <a:rPr lang="en-US"/>
              <a:t>Oxygenation strategies pre-intubation</a:t>
            </a:r>
            <a:endParaRPr lang="en-US">
              <a:cs typeface="Arial"/>
            </a:endParaRPr>
          </a:p>
          <a:p>
            <a:pPr lvl="1"/>
            <a:r>
              <a:rPr lang="en-US"/>
              <a:t>Timing of intubation</a:t>
            </a:r>
            <a:endParaRPr lang="en-US">
              <a:cs typeface="Arial"/>
            </a:endParaRP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87484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The Disease</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Autofit/>
          </a:bodyPr>
          <a:lstStyle/>
          <a:p>
            <a:r>
              <a:rPr lang="en-US" sz="2000"/>
              <a:t>COVID waits for no one</a:t>
            </a:r>
            <a:endParaRPr lang="en-US" sz="2000">
              <a:cs typeface="Arial"/>
            </a:endParaRPr>
          </a:p>
          <a:p>
            <a:r>
              <a:rPr lang="en-US" sz="2000"/>
              <a:t>Slow, extended plateaus with rapid, unpredictable transitions over hours</a:t>
            </a:r>
            <a:endParaRPr lang="en-US" sz="2000">
              <a:cs typeface="Arial"/>
            </a:endParaRPr>
          </a:p>
          <a:p>
            <a:pPr lvl="1"/>
            <a:r>
              <a:rPr lang="en-US" sz="1800"/>
              <a:t>Prodrome</a:t>
            </a:r>
            <a:endParaRPr lang="en-US" sz="1800">
              <a:cs typeface="Arial"/>
            </a:endParaRPr>
          </a:p>
          <a:p>
            <a:pPr lvl="1"/>
            <a:r>
              <a:rPr lang="en-US" sz="1800"/>
              <a:t>Silent hypoxia (O2 2-8L, comfortable, floor phase)</a:t>
            </a:r>
            <a:endParaRPr lang="en-US" sz="1800">
              <a:cs typeface="Arial"/>
            </a:endParaRPr>
          </a:p>
          <a:p>
            <a:pPr lvl="2"/>
            <a:r>
              <a:rPr lang="en-US" sz="1600"/>
              <a:t>Tachypnea may be early warning</a:t>
            </a:r>
            <a:endParaRPr lang="en-US" sz="1600">
              <a:cs typeface="Arial"/>
            </a:endParaRPr>
          </a:p>
          <a:p>
            <a:pPr lvl="1"/>
            <a:r>
              <a:rPr lang="en-US" sz="1800"/>
              <a:t>Struggling (O2 10-15L, </a:t>
            </a:r>
            <a:r>
              <a:rPr lang="en-US" sz="1800" b="1">
                <a:solidFill>
                  <a:schemeClr val="accent1"/>
                </a:solidFill>
              </a:rPr>
              <a:t>increasingly tachypneic</a:t>
            </a:r>
            <a:r>
              <a:rPr lang="en-US" sz="1800" b="1"/>
              <a:t> </a:t>
            </a:r>
            <a:r>
              <a:rPr lang="en-US" sz="1800"/>
              <a:t>+/- </a:t>
            </a:r>
            <a:r>
              <a:rPr lang="en-US" sz="1800" err="1"/>
              <a:t>anxiety&amp;SOB</a:t>
            </a:r>
            <a:r>
              <a:rPr lang="en-US" sz="1800"/>
              <a:t>, worse CXR)</a:t>
            </a:r>
            <a:endParaRPr lang="en-US" sz="1800">
              <a:cs typeface="Arial"/>
            </a:endParaRPr>
          </a:p>
          <a:p>
            <a:pPr lvl="2"/>
            <a:r>
              <a:rPr lang="en-US" sz="1600"/>
              <a:t>Increasing presentation, some recover from this phase but fewer, must be in ICU</a:t>
            </a:r>
            <a:endParaRPr lang="en-US" sz="1600">
              <a:cs typeface="Arial"/>
            </a:endParaRPr>
          </a:p>
          <a:p>
            <a:pPr lvl="1"/>
            <a:r>
              <a:rPr lang="en-US" sz="1800"/>
              <a:t>Respiratory Failure (O2 &gt; 15L)</a:t>
            </a:r>
            <a:endParaRPr lang="en-US" sz="1800">
              <a:cs typeface="Arial"/>
            </a:endParaRPr>
          </a:p>
          <a:p>
            <a:pPr lvl="2"/>
            <a:r>
              <a:rPr lang="en-US" sz="1600"/>
              <a:t>HHFNC or Intubation</a:t>
            </a:r>
            <a:endParaRPr lang="en-US" sz="1600">
              <a:cs typeface="Arial"/>
            </a:endParaRPr>
          </a:p>
          <a:p>
            <a:pPr lvl="1"/>
            <a:r>
              <a:rPr lang="en-US" sz="1800"/>
              <a:t>Recovery or MOSF/sudden death</a:t>
            </a:r>
            <a:endParaRPr lang="en-US" sz="1800">
              <a:cs typeface="Arial"/>
            </a:endParaRPr>
          </a:p>
          <a:p>
            <a:r>
              <a:rPr lang="en-US" sz="2000"/>
              <a:t>Encephalopathy, atypical hypoxic failure (normal compliance, not really ARDS), mild AHI, variable but common AKI, hypercoagulability, difficult &amp; occult secretions)</a:t>
            </a:r>
            <a:endParaRPr lang="en-US" sz="2000">
              <a:cs typeface="Arial"/>
            </a:endParaRPr>
          </a:p>
          <a:p>
            <a:r>
              <a:rPr lang="en-US" sz="2000"/>
              <a:t>Sudden death (hyperinflammatory/myocarditis picture), hypercoagulability</a:t>
            </a:r>
            <a:endParaRPr lang="en-US" sz="2000">
              <a:cs typeface="Arial"/>
            </a:endParaRP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72978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Patients &amp; Statistics</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a:xfrm>
            <a:off x="838200" y="1825625"/>
            <a:ext cx="7528437" cy="4494532"/>
          </a:xfrm>
        </p:spPr>
        <p:txBody>
          <a:bodyPr>
            <a:normAutofit fontScale="70000" lnSpcReduction="20000"/>
          </a:bodyPr>
          <a:lstStyle/>
          <a:p>
            <a:r>
              <a:rPr lang="en-US"/>
              <a:t>At single hospital 60 known positive patients that were critically ill</a:t>
            </a:r>
          </a:p>
          <a:p>
            <a:pPr lvl="1"/>
            <a:r>
              <a:rPr lang="en-US"/>
              <a:t>Wide age range but relatively few &lt; 40 </a:t>
            </a:r>
            <a:r>
              <a:rPr lang="en-US" err="1"/>
              <a:t>yo</a:t>
            </a:r>
            <a:endParaRPr lang="en-US"/>
          </a:p>
          <a:p>
            <a:pPr lvl="1"/>
            <a:r>
              <a:rPr lang="en-US"/>
              <a:t>Variety of co-morbidities including HTN, asthma, sarcoid, transplant, myxedema, CAD, morbid obesity, HF</a:t>
            </a:r>
          </a:p>
          <a:p>
            <a:r>
              <a:rPr lang="en-US" err="1"/>
              <a:t>Approx</a:t>
            </a:r>
            <a:r>
              <a:rPr lang="en-US"/>
              <a:t> 90-95% required intubation</a:t>
            </a:r>
          </a:p>
          <a:p>
            <a:pPr lvl="1"/>
            <a:r>
              <a:rPr lang="en-US"/>
              <a:t>Relatively few </a:t>
            </a:r>
            <a:r>
              <a:rPr lang="en-US" err="1"/>
              <a:t>proning</a:t>
            </a:r>
            <a:r>
              <a:rPr lang="en-US"/>
              <a:t>, paralysis, </a:t>
            </a:r>
            <a:r>
              <a:rPr lang="en-US" err="1"/>
              <a:t>flolan</a:t>
            </a:r>
            <a:endParaRPr lang="en-US"/>
          </a:p>
          <a:p>
            <a:pPr lvl="1"/>
            <a:r>
              <a:rPr lang="en-US"/>
              <a:t>Intubation duration range 7 days to 3 weeks</a:t>
            </a:r>
          </a:p>
          <a:p>
            <a:pPr lvl="1"/>
            <a:r>
              <a:rPr lang="en-US"/>
              <a:t>3 VV-ECMO</a:t>
            </a:r>
          </a:p>
          <a:p>
            <a:pPr lvl="1"/>
            <a:r>
              <a:rPr lang="en-US"/>
              <a:t>Most getting extubated, about 5% heading to trach</a:t>
            </a:r>
          </a:p>
          <a:p>
            <a:r>
              <a:rPr lang="en-US"/>
              <a:t>20% mortality for ICU admits</a:t>
            </a:r>
          </a:p>
          <a:p>
            <a:pPr lvl="1"/>
            <a:r>
              <a:rPr lang="en-US"/>
              <a:t>Most consistent with co-morbid disease – </a:t>
            </a:r>
            <a:r>
              <a:rPr lang="en-US" err="1"/>
              <a:t>esp</a:t>
            </a:r>
            <a:r>
              <a:rPr lang="en-US"/>
              <a:t> immunosuppressed, advanced age</a:t>
            </a:r>
          </a:p>
          <a:p>
            <a:pPr lvl="1"/>
            <a:r>
              <a:rPr lang="en-US"/>
              <a:t>Several deaths that seem to have been associated with cardiac or PE</a:t>
            </a:r>
          </a:p>
          <a:p>
            <a:pPr lvl="1"/>
            <a:r>
              <a:rPr lang="en-US"/>
              <a:t>As weeks go on, mortality rising due to:</a:t>
            </a:r>
          </a:p>
          <a:p>
            <a:pPr lvl="2"/>
            <a:r>
              <a:rPr lang="en-US"/>
              <a:t>Increasing number presenting sicker (self-isolated) and requiring intubation immediately</a:t>
            </a:r>
          </a:p>
          <a:p>
            <a:pPr lvl="2"/>
            <a:r>
              <a:rPr lang="en-US"/>
              <a:t>Accordingly increased number of vent days per patient</a:t>
            </a:r>
          </a:p>
          <a:p>
            <a:pPr lvl="2"/>
            <a:r>
              <a:rPr lang="en-US"/>
              <a:t>Superinfection, PE, CVA</a:t>
            </a:r>
          </a:p>
          <a:p>
            <a:r>
              <a:rPr lang="en-US"/>
              <a:t>Good supportive care remains only known effective therapy</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F3D153C8-E33E-4566-B079-BCFD1E7D87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0123" y="2121848"/>
            <a:ext cx="2717856" cy="3625513"/>
          </a:xfrm>
          <a:prstGeom prst="rect">
            <a:avLst/>
          </a:prstGeom>
        </p:spPr>
      </p:pic>
    </p:spTree>
    <p:extLst>
      <p:ext uri="{BB962C8B-B14F-4D97-AF65-F5344CB8AC3E}">
        <p14:creationId xmlns:p14="http://schemas.microsoft.com/office/powerpoint/2010/main" val="111445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Early Experiences</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Approached like ARDS</a:t>
            </a:r>
          </a:p>
          <a:p>
            <a:pPr lvl="1"/>
            <a:r>
              <a:rPr lang="en-US"/>
              <a:t>PEEP (high), paralysis, </a:t>
            </a:r>
            <a:r>
              <a:rPr lang="en-US" err="1"/>
              <a:t>proning</a:t>
            </a:r>
            <a:r>
              <a:rPr lang="en-US"/>
              <a:t>, </a:t>
            </a:r>
            <a:r>
              <a:rPr lang="en-US" err="1"/>
              <a:t>epoprostenol</a:t>
            </a:r>
            <a:endParaRPr lang="en-US"/>
          </a:p>
          <a:p>
            <a:pPr lvl="1"/>
            <a:r>
              <a:rPr lang="en-US"/>
              <a:t>High MAP (APRV, IRV)</a:t>
            </a:r>
          </a:p>
          <a:p>
            <a:pPr lvl="1"/>
            <a:r>
              <a:rPr lang="en-US"/>
              <a:t>Low volumes</a:t>
            </a:r>
          </a:p>
          <a:p>
            <a:r>
              <a:rPr lang="en-US"/>
              <a:t>But noticed:</a:t>
            </a:r>
          </a:p>
          <a:p>
            <a:pPr lvl="1"/>
            <a:r>
              <a:rPr lang="en-US"/>
              <a:t>Compliance usually preserved  (but not always)</a:t>
            </a:r>
          </a:p>
          <a:p>
            <a:pPr lvl="1"/>
            <a:r>
              <a:rPr lang="en-US"/>
              <a:t>Evidence of overdistention</a:t>
            </a:r>
          </a:p>
          <a:p>
            <a:pPr lvl="2"/>
            <a:r>
              <a:rPr lang="en-US"/>
              <a:t>compliance worsened as peep pushed to high end of vital capacity</a:t>
            </a:r>
          </a:p>
          <a:p>
            <a:pPr lvl="2"/>
            <a:r>
              <a:rPr lang="en-US"/>
              <a:t>Several </a:t>
            </a:r>
            <a:r>
              <a:rPr lang="en-US" err="1"/>
              <a:t>pneumothoraces</a:t>
            </a:r>
            <a:endParaRPr lang="en-US"/>
          </a:p>
          <a:p>
            <a:pPr lvl="2"/>
            <a:r>
              <a:rPr lang="en-US"/>
              <a:t>Hemodynamic instability</a:t>
            </a:r>
          </a:p>
          <a:p>
            <a:pPr lvl="1"/>
            <a:r>
              <a:rPr lang="en-US" err="1"/>
              <a:t>Dyssynchrony</a:t>
            </a:r>
            <a:r>
              <a:rPr lang="en-US"/>
              <a:t> more pronounced</a:t>
            </a:r>
          </a:p>
          <a:p>
            <a:pPr lvl="1"/>
            <a:r>
              <a:rPr lang="en-US"/>
              <a:t>Highly variable response to </a:t>
            </a:r>
            <a:r>
              <a:rPr lang="en-US" err="1"/>
              <a:t>proning</a:t>
            </a:r>
            <a:r>
              <a:rPr lang="en-US"/>
              <a:t>, peep, paralysis, inhaled dilators</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866883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COVID Lung</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a:t>Some conflicting recommendations, but good overall explanations:</a:t>
            </a:r>
          </a:p>
          <a:p>
            <a:endParaRPr lang="en-US"/>
          </a:p>
          <a:p>
            <a:r>
              <a:rPr lang="en-US"/>
              <a:t>ESICM Webinar: How to ventilate in COVID-19</a:t>
            </a:r>
            <a:endParaRPr lang="en-US">
              <a:cs typeface="Arial"/>
            </a:endParaRPr>
          </a:p>
          <a:p>
            <a:pPr lvl="1"/>
            <a:r>
              <a:rPr lang="en-US"/>
              <a:t>April 2, 2020, Wong	</a:t>
            </a:r>
            <a:endParaRPr lang="en-US">
              <a:cs typeface="Arial"/>
            </a:endParaRPr>
          </a:p>
          <a:p>
            <a:pPr lvl="1"/>
            <a:r>
              <a:rPr lang="en-US">
                <a:hlinkClick r:id="rId2"/>
              </a:rPr>
              <a:t>https://www.esicm.org/blog/?p=2744</a:t>
            </a:r>
            <a:endParaRPr lang="en-US"/>
          </a:p>
          <a:p>
            <a:pPr lvl="1"/>
            <a:endParaRPr lang="en-US"/>
          </a:p>
          <a:p>
            <a:r>
              <a:rPr lang="en-US" err="1"/>
              <a:t>Gattinoni</a:t>
            </a:r>
            <a:r>
              <a:rPr lang="en-US"/>
              <a:t> et al. COVID-19 pneumonia: different respiratory treatment for different phenotypes?</a:t>
            </a:r>
            <a:endParaRPr lang="en-US">
              <a:cs typeface="Arial"/>
            </a:endParaRPr>
          </a:p>
          <a:p>
            <a:pPr lvl="1"/>
            <a:r>
              <a:rPr lang="en-US">
                <a:hlinkClick r:id="rId3"/>
              </a:rPr>
              <a:t>https://www.esicm.org/wp-content/uploads/2020/04/684_author-proof.pdf</a:t>
            </a:r>
            <a:endParaRPr lang="en-US">
              <a:cs typeface="Arial"/>
              <a:hlinkClick r:id="rId3"/>
            </a:endParaRPr>
          </a:p>
          <a:p>
            <a:pPr marL="457200" lvl="1" indent="0">
              <a:buNone/>
            </a:pPr>
            <a:endParaRPr lang="en-US">
              <a:cs typeface="Arial"/>
            </a:endParaRPr>
          </a:p>
          <a:p>
            <a:endParaRPr lang="en-US">
              <a:cs typeface="Arial"/>
            </a:endParaRP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21835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BFF0-DC68-4D6F-8E45-2A279708BD3A}"/>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BB5930-85CC-400F-84D5-503648EB3A8D}"/>
              </a:ext>
            </a:extLst>
          </p:cNvPr>
          <p:cNvSpPr>
            <a:spLocks noGrp="1"/>
          </p:cNvSpPr>
          <p:nvPr>
            <p:ph idx="1"/>
          </p:nvPr>
        </p:nvSpPr>
        <p:spPr/>
        <p:txBody>
          <a:bodyPr vert="horz" lIns="91440" tIns="45720" rIns="91440" bIns="45720" rtlCol="0" anchor="t">
            <a:normAutofit/>
          </a:bodyPr>
          <a:lstStyle/>
          <a:p>
            <a:r>
              <a:rPr lang="en-US">
                <a:ea typeface="+mn-lt"/>
                <a:cs typeface="+mn-lt"/>
              </a:rPr>
              <a:t>For this broadcast, your camera and microphone have been disabled. We encourage you to interact with other participants in the Chat, located at the bottom of the broadcast window.</a:t>
            </a:r>
          </a:p>
          <a:p>
            <a:r>
              <a:rPr lang="en-US">
                <a:ea typeface="+mn-lt"/>
                <a:cs typeface="+mn-lt"/>
              </a:rPr>
              <a:t>Submit questions to the panel using the Q&amp;A box at the bottom of the broadcast window, not through the Chat.</a:t>
            </a:r>
          </a:p>
          <a:p>
            <a:r>
              <a:rPr lang="en-US">
                <a:ea typeface="+mn-lt"/>
                <a:cs typeface="+mn-lt"/>
              </a:rPr>
              <a:t>If you have technical issues, please close your browser and restart the webinar – or perhaps move closer to your router. </a:t>
            </a:r>
            <a:endParaRPr lang="en-US"/>
          </a:p>
          <a:p>
            <a:r>
              <a:rPr lang="en-US">
                <a:ea typeface="+mn-lt"/>
                <a:cs typeface="+mn-lt"/>
              </a:rPr>
              <a:t>We are recording this broadcast today and will be adding the full video to the ASA website to view on demand or share with your colleagues within the next 24-48 hours.</a:t>
            </a:r>
            <a:endParaRPr lang="en-US">
              <a:cs typeface="Arial" panose="020B0604020202020204"/>
            </a:endParaRPr>
          </a:p>
          <a:p>
            <a:endParaRPr lang="en-US">
              <a:cs typeface="Arial" panose="020B0604020202020204"/>
            </a:endParaRPr>
          </a:p>
        </p:txBody>
      </p:sp>
      <p:sp>
        <p:nvSpPr>
          <p:cNvPr id="6" name="Date Placeholder 1">
            <a:extLst>
              <a:ext uri="{FF2B5EF4-FFF2-40B4-BE49-F238E27FC236}">
                <a16:creationId xmlns:a16="http://schemas.microsoft.com/office/drawing/2014/main" id="{168CE609-CB3F-A74B-BD07-6B526C87770B}"/>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93119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515E-0A30-4AEA-886E-0582F19EEE56}"/>
              </a:ext>
            </a:extLst>
          </p:cNvPr>
          <p:cNvSpPr>
            <a:spLocks noGrp="1"/>
          </p:cNvSpPr>
          <p:nvPr>
            <p:ph type="title"/>
          </p:nvPr>
        </p:nvSpPr>
        <p:spPr/>
        <p:txBody>
          <a:bodyPr/>
          <a:lstStyle/>
          <a:p>
            <a:r>
              <a:rPr lang="en-US"/>
              <a:t>COVID Lung – 2 Phenotypes</a:t>
            </a:r>
          </a:p>
        </p:txBody>
      </p:sp>
      <p:sp>
        <p:nvSpPr>
          <p:cNvPr id="3" name="Content Placeholder 2">
            <a:extLst>
              <a:ext uri="{FF2B5EF4-FFF2-40B4-BE49-F238E27FC236}">
                <a16:creationId xmlns:a16="http://schemas.microsoft.com/office/drawing/2014/main" id="{C38F3AD3-F0DC-43C7-8F49-C85912CBC2DA}"/>
              </a:ext>
            </a:extLst>
          </p:cNvPr>
          <p:cNvSpPr>
            <a:spLocks noGrp="1"/>
          </p:cNvSpPr>
          <p:nvPr>
            <p:ph sz="half" idx="1"/>
          </p:nvPr>
        </p:nvSpPr>
        <p:spPr/>
        <p:txBody>
          <a:bodyPr vert="horz" lIns="91440" tIns="45720" rIns="91440" bIns="45720" rtlCol="0" anchor="t">
            <a:normAutofit/>
          </a:bodyPr>
          <a:lstStyle/>
          <a:p>
            <a:r>
              <a:rPr lang="en-US"/>
              <a:t>Normal Compliance</a:t>
            </a:r>
          </a:p>
          <a:p>
            <a:pPr lvl="1"/>
            <a:r>
              <a:rPr lang="en-US" sz="2400" err="1"/>
              <a:t>Gattinoni</a:t>
            </a:r>
            <a:r>
              <a:rPr lang="en-US" sz="2400"/>
              <a:t> Type “L”</a:t>
            </a:r>
            <a:endParaRPr lang="en-US" sz="2400">
              <a:cs typeface="Arial"/>
            </a:endParaRPr>
          </a:p>
          <a:p>
            <a:pPr lvl="1"/>
            <a:r>
              <a:rPr lang="en-US" sz="2400"/>
              <a:t>V/Q mismatch 2/2 dysregulated hypoxic vasoconstriction &amp; inflammation</a:t>
            </a:r>
            <a:endParaRPr lang="en-US" sz="2400">
              <a:cs typeface="Arial"/>
            </a:endParaRPr>
          </a:p>
          <a:p>
            <a:pPr lvl="1"/>
            <a:r>
              <a:rPr lang="en-US" sz="2400"/>
              <a:t>Relatively low PAP</a:t>
            </a:r>
            <a:endParaRPr lang="en-US" sz="2400">
              <a:cs typeface="Arial"/>
            </a:endParaRPr>
          </a:p>
          <a:p>
            <a:pPr lvl="1"/>
            <a:r>
              <a:rPr lang="en-US" sz="2400"/>
              <a:t>Low lung weight</a:t>
            </a:r>
            <a:endParaRPr lang="en-US" sz="2400">
              <a:cs typeface="Arial"/>
            </a:endParaRPr>
          </a:p>
          <a:p>
            <a:pPr lvl="1"/>
            <a:r>
              <a:rPr lang="en-US" sz="2400"/>
              <a:t>Low </a:t>
            </a:r>
            <a:r>
              <a:rPr lang="en-US" sz="2400" err="1"/>
              <a:t>recruitability</a:t>
            </a:r>
            <a:endParaRPr lang="en-US" sz="2400"/>
          </a:p>
          <a:p>
            <a:endParaRPr lang="en-US"/>
          </a:p>
        </p:txBody>
      </p:sp>
      <p:sp>
        <p:nvSpPr>
          <p:cNvPr id="4" name="Content Placeholder 3">
            <a:extLst>
              <a:ext uri="{FF2B5EF4-FFF2-40B4-BE49-F238E27FC236}">
                <a16:creationId xmlns:a16="http://schemas.microsoft.com/office/drawing/2014/main" id="{5158C05A-0D42-4ED9-99EE-E8FD725E2D55}"/>
              </a:ext>
            </a:extLst>
          </p:cNvPr>
          <p:cNvSpPr>
            <a:spLocks noGrp="1"/>
          </p:cNvSpPr>
          <p:nvPr>
            <p:ph sz="half" idx="2"/>
          </p:nvPr>
        </p:nvSpPr>
        <p:spPr/>
        <p:txBody>
          <a:bodyPr/>
          <a:lstStyle/>
          <a:p>
            <a:r>
              <a:rPr lang="en-US"/>
              <a:t>Low Compliance</a:t>
            </a:r>
          </a:p>
          <a:p>
            <a:pPr lvl="1"/>
            <a:r>
              <a:rPr lang="en-US" err="1"/>
              <a:t>Gattinoni</a:t>
            </a:r>
            <a:r>
              <a:rPr lang="en-US"/>
              <a:t> Type “H”</a:t>
            </a:r>
          </a:p>
          <a:p>
            <a:pPr lvl="1"/>
            <a:r>
              <a:rPr lang="en-US"/>
              <a:t>V/Q mismatch 2/2 shunt through non-aerated consolidations</a:t>
            </a:r>
          </a:p>
          <a:p>
            <a:pPr lvl="1"/>
            <a:r>
              <a:rPr lang="en-US"/>
              <a:t>Increased PAP</a:t>
            </a:r>
          </a:p>
          <a:p>
            <a:pPr lvl="1"/>
            <a:r>
              <a:rPr lang="en-US"/>
              <a:t>Increased lung weight</a:t>
            </a:r>
          </a:p>
          <a:p>
            <a:pPr lvl="1"/>
            <a:r>
              <a:rPr lang="en-US"/>
              <a:t>High </a:t>
            </a:r>
            <a:r>
              <a:rPr lang="en-US" err="1"/>
              <a:t>recruitability</a:t>
            </a:r>
            <a:endParaRPr lang="en-US"/>
          </a:p>
          <a:p>
            <a:endParaRPr lang="en-US"/>
          </a:p>
        </p:txBody>
      </p:sp>
      <p:sp>
        <p:nvSpPr>
          <p:cNvPr id="5" name="Date Placeholder 4">
            <a:extLst>
              <a:ext uri="{FF2B5EF4-FFF2-40B4-BE49-F238E27FC236}">
                <a16:creationId xmlns:a16="http://schemas.microsoft.com/office/drawing/2014/main" id="{51A9EC67-D25F-44E5-8BEB-EC809D58E67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696413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ARDS Lung vs. Non-ARDS COVID Lung</a:t>
            </a: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Content Placeholder 5">
            <a:extLst>
              <a:ext uri="{FF2B5EF4-FFF2-40B4-BE49-F238E27FC236}">
                <a16:creationId xmlns:a16="http://schemas.microsoft.com/office/drawing/2014/main" id="{A39F6F3F-8B3C-4BB7-A3E8-6F1854E38DF7}"/>
              </a:ext>
            </a:extLst>
          </p:cNvPr>
          <p:cNvPicPr>
            <a:picLocks noGrp="1" noChangeAspect="1"/>
          </p:cNvPicPr>
          <p:nvPr>
            <p:ph idx="1"/>
          </p:nvPr>
        </p:nvPicPr>
        <p:blipFill rotWithShape="1">
          <a:blip r:embed="rId2"/>
          <a:srcRect t="-118" r="1825" b="2409"/>
          <a:stretch/>
        </p:blipFill>
        <p:spPr>
          <a:xfrm>
            <a:off x="952664" y="1820601"/>
            <a:ext cx="5139138" cy="4026611"/>
          </a:xfrm>
          <a:prstGeom prst="rect">
            <a:avLst/>
          </a:prstGeom>
        </p:spPr>
      </p:pic>
      <p:pic>
        <p:nvPicPr>
          <p:cNvPr id="6" name="Picture 5">
            <a:extLst>
              <a:ext uri="{FF2B5EF4-FFF2-40B4-BE49-F238E27FC236}">
                <a16:creationId xmlns:a16="http://schemas.microsoft.com/office/drawing/2014/main" id="{2D515175-1CF3-4EB7-A607-6416A2074467}"/>
              </a:ext>
            </a:extLst>
          </p:cNvPr>
          <p:cNvPicPr>
            <a:picLocks noChangeAspect="1"/>
          </p:cNvPicPr>
          <p:nvPr/>
        </p:nvPicPr>
        <p:blipFill rotWithShape="1">
          <a:blip r:embed="rId3"/>
          <a:srcRect l="2592" t="-257" r="1404" b="129"/>
          <a:stretch/>
        </p:blipFill>
        <p:spPr>
          <a:xfrm>
            <a:off x="6356225" y="1785007"/>
            <a:ext cx="4544230" cy="3982682"/>
          </a:xfrm>
          <a:prstGeom prst="rect">
            <a:avLst/>
          </a:prstGeom>
        </p:spPr>
      </p:pic>
      <p:sp>
        <p:nvSpPr>
          <p:cNvPr id="7" name="Rectangle 6">
            <a:extLst>
              <a:ext uri="{FF2B5EF4-FFF2-40B4-BE49-F238E27FC236}">
                <a16:creationId xmlns:a16="http://schemas.microsoft.com/office/drawing/2014/main" id="{4B3A9A99-121F-433F-B9E1-6A85C47B2F3A}"/>
              </a:ext>
            </a:extLst>
          </p:cNvPr>
          <p:cNvSpPr/>
          <p:nvPr/>
        </p:nvSpPr>
        <p:spPr>
          <a:xfrm>
            <a:off x="1002875" y="5903182"/>
            <a:ext cx="5834841" cy="430887"/>
          </a:xfrm>
          <a:prstGeom prst="rect">
            <a:avLst/>
          </a:prstGeom>
        </p:spPr>
        <p:txBody>
          <a:bodyPr wrap="square" anchor="t">
            <a:spAutoFit/>
          </a:bodyPr>
          <a:lstStyle/>
          <a:p>
            <a:r>
              <a:rPr lang="en-US" sz="1100"/>
              <a:t>A Comprehensive Review of Prone Position in ARDS.</a:t>
            </a:r>
            <a:endParaRPr lang="en-US" sz="1100">
              <a:cs typeface="Arial"/>
            </a:endParaRPr>
          </a:p>
          <a:p>
            <a:r>
              <a:rPr lang="en-US" sz="1100"/>
              <a:t>Richard H </a:t>
            </a:r>
            <a:r>
              <a:rPr lang="en-US" sz="1100" err="1"/>
              <a:t>Kallet</a:t>
            </a:r>
            <a:endParaRPr lang="en-US" sz="1100"/>
          </a:p>
        </p:txBody>
      </p:sp>
    </p:spTree>
    <p:extLst>
      <p:ext uri="{BB962C8B-B14F-4D97-AF65-F5344CB8AC3E}">
        <p14:creationId xmlns:p14="http://schemas.microsoft.com/office/powerpoint/2010/main" val="357197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Ventilation Strategy – ARDS Phenotype</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Low compliance</a:t>
            </a:r>
          </a:p>
          <a:p>
            <a:r>
              <a:rPr lang="en-US"/>
              <a:t> Usual ARDS Management</a:t>
            </a:r>
          </a:p>
          <a:p>
            <a:pPr lvl="1"/>
            <a:r>
              <a:rPr lang="en-US"/>
              <a:t>PEEP Ladder</a:t>
            </a:r>
          </a:p>
          <a:p>
            <a:pPr lvl="1"/>
            <a:r>
              <a:rPr lang="en-US"/>
              <a:t>APRV, IRV</a:t>
            </a:r>
          </a:p>
          <a:p>
            <a:pPr lvl="1"/>
            <a:r>
              <a:rPr lang="en-US"/>
              <a:t>Low tidal volumes</a:t>
            </a:r>
          </a:p>
          <a:p>
            <a:pPr lvl="1"/>
            <a:r>
              <a:rPr lang="en-US"/>
              <a:t>Paralysis (cognizant of shortages)</a:t>
            </a:r>
          </a:p>
          <a:p>
            <a:pPr lvl="1"/>
            <a:r>
              <a:rPr lang="en-US" err="1"/>
              <a:t>Proning</a:t>
            </a:r>
            <a:r>
              <a:rPr lang="en-US"/>
              <a:t> +/- Paralysis</a:t>
            </a:r>
          </a:p>
          <a:p>
            <a:pPr lvl="1"/>
            <a:r>
              <a:rPr lang="en-US"/>
              <a:t>Inhaled pulmonary vasodilators (cognizant of shortages)</a:t>
            </a:r>
          </a:p>
          <a:p>
            <a:r>
              <a:rPr lang="en-US"/>
              <a:t>Sedation/paralysis as required for synchrony &amp; compliance</a:t>
            </a:r>
          </a:p>
          <a:p>
            <a:r>
              <a:rPr lang="en-US"/>
              <a:t>Avoid </a:t>
            </a:r>
            <a:r>
              <a:rPr lang="en-US" err="1"/>
              <a:t>Miduri</a:t>
            </a:r>
            <a:r>
              <a:rPr lang="en-US"/>
              <a:t> steroids as long as able </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11955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Vent Strategy – High Compliance Phenotype</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Normal compliance</a:t>
            </a:r>
          </a:p>
          <a:p>
            <a:r>
              <a:rPr lang="en-US"/>
              <a:t>Minimize PEEP</a:t>
            </a:r>
          </a:p>
          <a:p>
            <a:pPr lvl="1"/>
            <a:r>
              <a:rPr lang="en-US"/>
              <a:t>Keep to 8-12 as able, wean first as able</a:t>
            </a:r>
          </a:p>
          <a:p>
            <a:pPr lvl="1"/>
            <a:r>
              <a:rPr lang="en-US"/>
              <a:t>Favor increasing FiO2 first</a:t>
            </a:r>
          </a:p>
          <a:p>
            <a:pPr lvl="1"/>
            <a:r>
              <a:rPr lang="en-US"/>
              <a:t>Recruitment maneuvers as needed without PEEP increases</a:t>
            </a:r>
          </a:p>
          <a:p>
            <a:pPr lvl="1"/>
            <a:r>
              <a:rPr lang="en-US"/>
              <a:t>If able, use optimal peep methods (P0.1, Opening P, </a:t>
            </a:r>
            <a:r>
              <a:rPr lang="en-US" err="1"/>
              <a:t>esoph</a:t>
            </a:r>
            <a:r>
              <a:rPr lang="en-US"/>
              <a:t> manometry, </a:t>
            </a:r>
            <a:r>
              <a:rPr lang="en-US" err="1"/>
              <a:t>etc</a:t>
            </a:r>
            <a:r>
              <a:rPr lang="en-US"/>
              <a:t>)</a:t>
            </a:r>
          </a:p>
          <a:p>
            <a:r>
              <a:rPr lang="en-US"/>
              <a:t>Allow normal tidal volumes</a:t>
            </a:r>
          </a:p>
          <a:p>
            <a:pPr lvl="1"/>
            <a:r>
              <a:rPr lang="en-US"/>
              <a:t>Mindful of P-SILI</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400307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Vent Strategy – High Compliance Phenotype</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Normal compliance</a:t>
            </a:r>
          </a:p>
          <a:p>
            <a:r>
              <a:rPr lang="en-US"/>
              <a:t>Inhaled pulmonary vasodilators </a:t>
            </a:r>
          </a:p>
          <a:p>
            <a:pPr lvl="1"/>
            <a:r>
              <a:rPr lang="en-US"/>
              <a:t>May be more effective in this group</a:t>
            </a:r>
          </a:p>
          <a:p>
            <a:r>
              <a:rPr lang="en-US" err="1"/>
              <a:t>Proning</a:t>
            </a:r>
            <a:endParaRPr lang="en-US"/>
          </a:p>
          <a:p>
            <a:pPr lvl="1"/>
            <a:r>
              <a:rPr lang="en-US"/>
              <a:t>May not be as effective in this group</a:t>
            </a:r>
          </a:p>
          <a:p>
            <a:pPr lvl="1"/>
            <a:r>
              <a:rPr lang="en-US"/>
              <a:t>Consider not being first line </a:t>
            </a:r>
            <a:r>
              <a:rPr lang="en-US" err="1"/>
              <a:t>tx</a:t>
            </a:r>
            <a:r>
              <a:rPr lang="en-US"/>
              <a:t> given number of people required/safety &amp; sedation requirements</a:t>
            </a:r>
          </a:p>
          <a:p>
            <a:r>
              <a:rPr lang="en-US"/>
              <a:t>Paralysis</a:t>
            </a:r>
          </a:p>
          <a:p>
            <a:pPr lvl="1"/>
            <a:r>
              <a:rPr lang="en-US"/>
              <a:t>Does not seem to be helpful except as rescue for </a:t>
            </a:r>
            <a:r>
              <a:rPr lang="en-US" err="1"/>
              <a:t>dyssynchrony</a:t>
            </a:r>
            <a:r>
              <a:rPr lang="en-US"/>
              <a:t> (bolus dose)</a:t>
            </a:r>
          </a:p>
          <a:p>
            <a:r>
              <a:rPr lang="en-US"/>
              <a:t>No role for steroids</a:t>
            </a:r>
          </a:p>
          <a:p>
            <a:r>
              <a:rPr lang="en-US"/>
              <a:t>Mode discussion requires some context</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561246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err="1"/>
              <a:t>Dyssynchrony</a:t>
            </a:r>
            <a:r>
              <a:rPr lang="en-US"/>
              <a:t> in High Compliance Group</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normAutofit lnSpcReduction="10000"/>
          </a:bodyPr>
          <a:lstStyle/>
          <a:p>
            <a:r>
              <a:rPr lang="en-US"/>
              <a:t>Multifactorial</a:t>
            </a:r>
          </a:p>
          <a:p>
            <a:pPr lvl="1"/>
            <a:r>
              <a:rPr lang="en-US"/>
              <a:t>Profound encephalopathy</a:t>
            </a:r>
          </a:p>
          <a:p>
            <a:pPr lvl="1"/>
            <a:r>
              <a:rPr lang="en-US"/>
              <a:t>Air hunger due to inflammation</a:t>
            </a:r>
          </a:p>
          <a:p>
            <a:pPr lvl="1"/>
            <a:r>
              <a:rPr lang="en-US"/>
              <a:t>Coughing and tenacious secretions</a:t>
            </a:r>
          </a:p>
          <a:p>
            <a:pPr lvl="1"/>
            <a:r>
              <a:rPr lang="en-US"/>
              <a:t>Mode inconsistent with phenotype</a:t>
            </a:r>
          </a:p>
          <a:p>
            <a:r>
              <a:rPr lang="en-US"/>
              <a:t>Signs</a:t>
            </a:r>
          </a:p>
          <a:p>
            <a:pPr lvl="1"/>
            <a:r>
              <a:rPr lang="en-US"/>
              <a:t>High peak pressures</a:t>
            </a:r>
          </a:p>
          <a:p>
            <a:pPr lvl="1"/>
            <a:r>
              <a:rPr lang="en-US"/>
              <a:t>Belly breathing</a:t>
            </a:r>
          </a:p>
          <a:p>
            <a:pPr lvl="1"/>
            <a:r>
              <a:rPr lang="en-US"/>
              <a:t>High negative pressures as evidenced by CVP or other hemodynamic swings</a:t>
            </a:r>
          </a:p>
          <a:p>
            <a:pPr lvl="1"/>
            <a:r>
              <a:rPr lang="en-US"/>
              <a:t>Agitation</a:t>
            </a:r>
          </a:p>
          <a:p>
            <a:pPr lvl="1"/>
            <a:r>
              <a:rPr lang="en-US"/>
              <a:t>Sudden desaturations</a:t>
            </a:r>
          </a:p>
          <a:p>
            <a:pPr lvl="1"/>
            <a:r>
              <a:rPr lang="en-US"/>
              <a:t>Coughing</a:t>
            </a:r>
          </a:p>
          <a:p>
            <a:pPr lvl="1"/>
            <a:r>
              <a:rPr lang="en-US"/>
              <a:t>Tachypnea</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256178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err="1"/>
              <a:t>Dyssynchrony</a:t>
            </a:r>
            <a:endParaRPr lang="en-US"/>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normAutofit lnSpcReduction="10000"/>
          </a:bodyPr>
          <a:lstStyle/>
          <a:p>
            <a:r>
              <a:rPr lang="en-US"/>
              <a:t>What the patients want</a:t>
            </a:r>
          </a:p>
          <a:p>
            <a:pPr lvl="1"/>
            <a:r>
              <a:rPr lang="en-US"/>
              <a:t>High flow rates, short I-time</a:t>
            </a:r>
          </a:p>
          <a:p>
            <a:pPr lvl="1"/>
            <a:r>
              <a:rPr lang="en-US"/>
              <a:t>Variable tidal volumes</a:t>
            </a:r>
          </a:p>
          <a:p>
            <a:pPr lvl="1"/>
            <a:r>
              <a:rPr lang="en-US"/>
              <a:t>High tidal volumes</a:t>
            </a:r>
          </a:p>
          <a:p>
            <a:pPr lvl="1"/>
            <a:r>
              <a:rPr lang="en-US"/>
              <a:t>Mobilize mucous</a:t>
            </a:r>
          </a:p>
          <a:p>
            <a:pPr lvl="1"/>
            <a:r>
              <a:rPr lang="en-US"/>
              <a:t>High minute ventilation (appropriately or not)</a:t>
            </a:r>
          </a:p>
          <a:p>
            <a:r>
              <a:rPr lang="en-US"/>
              <a:t>Synchrony complicated by</a:t>
            </a:r>
          </a:p>
          <a:p>
            <a:pPr lvl="1"/>
            <a:r>
              <a:rPr lang="en-US"/>
              <a:t>Patient-Self Induced Ventilatory Injury (P-SILI)</a:t>
            </a:r>
          </a:p>
          <a:p>
            <a:pPr lvl="2"/>
            <a:r>
              <a:rPr lang="en-US"/>
              <a:t>High negative pressures and pulmonary edema</a:t>
            </a:r>
          </a:p>
          <a:p>
            <a:pPr lvl="2"/>
            <a:r>
              <a:rPr lang="en-US" err="1"/>
              <a:t>Volutrauma</a:t>
            </a:r>
            <a:endParaRPr lang="en-US"/>
          </a:p>
          <a:p>
            <a:pPr lvl="1"/>
            <a:r>
              <a:rPr lang="en-US"/>
              <a:t>Sedation &amp; Paralysis</a:t>
            </a:r>
          </a:p>
          <a:p>
            <a:pPr lvl="2"/>
            <a:r>
              <a:rPr lang="en-US"/>
              <a:t>Desire to minimize d/t downstream effects and shortages</a:t>
            </a:r>
          </a:p>
          <a:p>
            <a:pPr lvl="1"/>
            <a:r>
              <a:rPr lang="en-US"/>
              <a:t>Provider comfort and skill adjusting vent</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8220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Mode and Synchrony – Staged Approach</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Autofit/>
          </a:bodyPr>
          <a:lstStyle/>
          <a:p>
            <a:r>
              <a:rPr lang="en-US" sz="2000"/>
              <a:t>Acute decompensation: bolus paralytic, get control</a:t>
            </a:r>
            <a:endParaRPr lang="en-US" sz="2000">
              <a:cs typeface="Arial"/>
            </a:endParaRPr>
          </a:p>
          <a:p>
            <a:r>
              <a:rPr lang="en-US" sz="2000"/>
              <a:t>Secretions:  good pulmonary hygiene regimen for everyone </a:t>
            </a:r>
            <a:br>
              <a:rPr lang="en-US" sz="2000"/>
            </a:br>
            <a:r>
              <a:rPr lang="en-US" sz="2000"/>
              <a:t>(HTS, avoid anticholinergics, chest PT as needed)</a:t>
            </a:r>
            <a:endParaRPr lang="en-US" sz="2000">
              <a:cs typeface="Arial"/>
            </a:endParaRPr>
          </a:p>
          <a:p>
            <a:r>
              <a:rPr lang="en-US" sz="2000"/>
              <a:t>Vent mode:  </a:t>
            </a:r>
            <a:endParaRPr lang="en-US" sz="2000">
              <a:cs typeface="Arial" panose="020B0604020202020204"/>
            </a:endParaRPr>
          </a:p>
          <a:p>
            <a:pPr lvl="1"/>
            <a:r>
              <a:rPr lang="en-US" sz="1800"/>
              <a:t>PCV likely best, monitor compliance</a:t>
            </a:r>
            <a:endParaRPr lang="en-US" sz="1800">
              <a:cs typeface="Arial"/>
            </a:endParaRPr>
          </a:p>
          <a:p>
            <a:pPr lvl="1"/>
            <a:r>
              <a:rPr lang="en-US" sz="1800"/>
              <a:t>Allow normal tidal volumes</a:t>
            </a:r>
            <a:endParaRPr lang="en-US" sz="1800">
              <a:cs typeface="Arial"/>
            </a:endParaRPr>
          </a:p>
          <a:p>
            <a:pPr lvl="1"/>
            <a:r>
              <a:rPr lang="en-US" sz="1800"/>
              <a:t>Avoid fixed flow (VC)</a:t>
            </a:r>
            <a:endParaRPr lang="en-US" sz="1800">
              <a:cs typeface="Arial"/>
            </a:endParaRPr>
          </a:p>
          <a:p>
            <a:pPr lvl="1"/>
            <a:r>
              <a:rPr lang="en-US" sz="1800"/>
              <a:t>PC-VG modes may work but may oscillate</a:t>
            </a:r>
            <a:endParaRPr lang="en-US" sz="1800">
              <a:cs typeface="Arial"/>
            </a:endParaRPr>
          </a:p>
          <a:p>
            <a:pPr lvl="1"/>
            <a:r>
              <a:rPr lang="en-US" sz="1800"/>
              <a:t>Adjust I-time to match desired exhalation time</a:t>
            </a:r>
            <a:endParaRPr lang="en-US" sz="1800">
              <a:cs typeface="Arial"/>
            </a:endParaRPr>
          </a:p>
          <a:p>
            <a:r>
              <a:rPr lang="en-US" sz="2000"/>
              <a:t>If remains dyssynchronous, high negative pressures or high tidal volumes</a:t>
            </a:r>
            <a:endParaRPr lang="en-US" sz="2000">
              <a:cs typeface="Arial"/>
            </a:endParaRPr>
          </a:p>
          <a:p>
            <a:pPr lvl="1"/>
            <a:r>
              <a:rPr lang="en-US" sz="1800"/>
              <a:t>Increase level of sedation judiciously</a:t>
            </a:r>
            <a:endParaRPr lang="en-US" sz="1800">
              <a:cs typeface="Arial"/>
            </a:endParaRPr>
          </a:p>
          <a:p>
            <a:pPr lvl="1"/>
            <a:r>
              <a:rPr lang="en-US" sz="1800"/>
              <a:t>If already unresponsive (RASS -4 or 5) and appears reflex driven, consider bolus paralysis</a:t>
            </a:r>
            <a:endParaRPr lang="en-US" sz="1800">
              <a:cs typeface="Arial"/>
            </a:endParaRPr>
          </a:p>
          <a:p>
            <a:pPr lvl="1"/>
            <a:r>
              <a:rPr lang="en-US" sz="1800"/>
              <a:t>If requires multiple bolus paralysis despite all else, then consider continuous</a:t>
            </a:r>
            <a:endParaRPr lang="en-US" sz="1800">
              <a:cs typeface="Arial"/>
            </a:endParaRPr>
          </a:p>
          <a:p>
            <a:pPr lvl="1"/>
            <a:r>
              <a:rPr lang="en-US" sz="1800"/>
              <a:t>Keep trying </a:t>
            </a:r>
            <a:r>
              <a:rPr lang="en-US" sz="1800" err="1"/>
              <a:t>tho</a:t>
            </a:r>
            <a:r>
              <a:rPr lang="en-US" sz="1800"/>
              <a:t> to return to above</a:t>
            </a:r>
            <a:endParaRPr lang="en-US" sz="1800">
              <a:cs typeface="Arial"/>
            </a:endParaRPr>
          </a:p>
          <a:p>
            <a:endParaRPr lang="en-US" sz="2000">
              <a:cs typeface="Arial"/>
            </a:endParaRP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624415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Non-vent considerations, any phenotype</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a:t>Micro or macrovascular thrombi</a:t>
            </a:r>
          </a:p>
          <a:p>
            <a:pPr lvl="1"/>
            <a:r>
              <a:rPr lang="en-US"/>
              <a:t>May be contributing to both hypoxia and hypercarbia</a:t>
            </a:r>
          </a:p>
          <a:p>
            <a:r>
              <a:rPr lang="en-US"/>
              <a:t>Consider addressing with anti-coagulation (next presentation)</a:t>
            </a:r>
            <a:endParaRPr lang="en-US">
              <a:cs typeface="Arial"/>
            </a:endParaRP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65796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err="1"/>
              <a:t>Extubation</a:t>
            </a:r>
            <a:endParaRPr lang="en-US"/>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a:lstStyle/>
          <a:p>
            <a:r>
              <a:rPr lang="en-US"/>
              <a:t>Pulmonary mechanics and gas exchange resolve before encephalopathy</a:t>
            </a:r>
          </a:p>
          <a:p>
            <a:pPr lvl="1"/>
            <a:r>
              <a:rPr lang="en-US"/>
              <a:t>Potentially high reintubation rate if too aggressive </a:t>
            </a:r>
            <a:r>
              <a:rPr lang="en-US" err="1"/>
              <a:t>extubation</a:t>
            </a:r>
            <a:endParaRPr lang="en-US"/>
          </a:p>
          <a:p>
            <a:r>
              <a:rPr lang="en-US"/>
              <a:t>Deconditioning is rapid</a:t>
            </a:r>
          </a:p>
          <a:p>
            <a:r>
              <a:rPr lang="en-US"/>
              <a:t>Plan on </a:t>
            </a:r>
            <a:r>
              <a:rPr lang="en-US" err="1"/>
              <a:t>extubation</a:t>
            </a:r>
            <a:r>
              <a:rPr lang="en-US"/>
              <a:t> to HHFNC or NRB for period of time</a:t>
            </a:r>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919243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D4E3-33D7-4078-B210-A4D7FAB57822}"/>
              </a:ext>
            </a:extLst>
          </p:cNvPr>
          <p:cNvSpPr>
            <a:spLocks noGrp="1"/>
          </p:cNvSpPr>
          <p:nvPr>
            <p:ph type="title"/>
          </p:nvPr>
        </p:nvSpPr>
        <p:spPr/>
        <p:txBody>
          <a:bodyPr/>
          <a:lstStyle/>
          <a:p>
            <a:r>
              <a:rPr lang="en-US">
                <a:cs typeface="Arial"/>
              </a:rPr>
              <a:t>Disclaimer</a:t>
            </a:r>
            <a:endParaRPr lang="en-US"/>
          </a:p>
        </p:txBody>
      </p:sp>
      <p:sp>
        <p:nvSpPr>
          <p:cNvPr id="3" name="Date Placeholder 2">
            <a:extLst>
              <a:ext uri="{FF2B5EF4-FFF2-40B4-BE49-F238E27FC236}">
                <a16:creationId xmlns:a16="http://schemas.microsoft.com/office/drawing/2014/main" id="{AF5154F5-E58F-423B-8BF4-0C80AFD86D5E}"/>
              </a:ext>
            </a:extLst>
          </p:cNvPr>
          <p:cNvSpPr>
            <a:spLocks noGrp="1"/>
          </p:cNvSpPr>
          <p:nvPr>
            <p:ph type="dt" sz="half" idx="2"/>
          </p:nvPr>
        </p:nvSpPr>
        <p:spPr/>
        <p:txBody>
          <a:bodyPr/>
          <a:lstStyle/>
          <a:p>
            <a:r>
              <a:rPr lang="en-US" b="1" err="1">
                <a:solidFill>
                  <a:schemeClr val="accent1"/>
                </a:solidFill>
              </a:rPr>
              <a:t>asahq.org</a:t>
            </a:r>
            <a:r>
              <a:rPr lang="en-US" b="1"/>
              <a:t> </a:t>
            </a:r>
            <a:r>
              <a:rPr lang="en-US">
                <a:solidFill>
                  <a:schemeClr val="accent3"/>
                </a:solidFill>
              </a:rPr>
              <a:t>|</a:t>
            </a:r>
            <a:r>
              <a:rPr lang="en-US"/>
              <a:t> </a:t>
            </a:r>
            <a:r>
              <a:rPr lang="en-US" b="1" err="1">
                <a:solidFill>
                  <a:srgbClr val="385C5C"/>
                </a:solidFill>
              </a:rPr>
              <a:t>apsf.org</a:t>
            </a:r>
            <a:endParaRPr lang="en-US" b="1">
              <a:solidFill>
                <a:srgbClr val="385C5C"/>
              </a:solidFill>
            </a:endParaRPr>
          </a:p>
        </p:txBody>
      </p:sp>
      <p:sp>
        <p:nvSpPr>
          <p:cNvPr id="4" name="TextBox 3">
            <a:extLst>
              <a:ext uri="{FF2B5EF4-FFF2-40B4-BE49-F238E27FC236}">
                <a16:creationId xmlns:a16="http://schemas.microsoft.com/office/drawing/2014/main" id="{386A537C-99E7-4FAE-B7CD-CF29069172B5}"/>
              </a:ext>
            </a:extLst>
          </p:cNvPr>
          <p:cNvSpPr txBox="1"/>
          <p:nvPr/>
        </p:nvSpPr>
        <p:spPr>
          <a:xfrm>
            <a:off x="838200" y="2193118"/>
            <a:ext cx="962501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As a reminder, the items we discuss today are provided for informational purposes only and do not constitute medical or legal advice. As always, you should consult with your own medical and legal counsel.</a:t>
            </a:r>
            <a:endParaRPr lang="en-US" sz="3600"/>
          </a:p>
        </p:txBody>
      </p:sp>
    </p:spTree>
    <p:extLst>
      <p:ext uri="{BB962C8B-B14F-4D97-AF65-F5344CB8AC3E}">
        <p14:creationId xmlns:p14="http://schemas.microsoft.com/office/powerpoint/2010/main" val="311546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Final thoughts</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sz="2000"/>
              <a:t>Supportive care #1 </a:t>
            </a:r>
            <a:r>
              <a:rPr lang="en-US" sz="2000" err="1"/>
              <a:t>tx</a:t>
            </a:r>
            <a:endParaRPr lang="en-US" sz="2000">
              <a:cs typeface="Arial"/>
            </a:endParaRPr>
          </a:p>
          <a:p>
            <a:r>
              <a:rPr lang="en-US" sz="2000"/>
              <a:t>It will be unfamiliar territory</a:t>
            </a:r>
            <a:endParaRPr lang="en-US" sz="2000">
              <a:cs typeface="Arial"/>
            </a:endParaRPr>
          </a:p>
          <a:p>
            <a:r>
              <a:rPr lang="en-US" sz="2000"/>
              <a:t>It continues to be worth it</a:t>
            </a:r>
            <a:endParaRPr lang="en-US" sz="2000">
              <a:cs typeface="Arial"/>
            </a:endParaRPr>
          </a:p>
          <a:p>
            <a:endParaRPr lang="en-US" sz="2000">
              <a:cs typeface="Arial"/>
            </a:endParaRPr>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5" name="Picture 4">
            <a:extLst>
              <a:ext uri="{FF2B5EF4-FFF2-40B4-BE49-F238E27FC236}">
                <a16:creationId xmlns:a16="http://schemas.microsoft.com/office/drawing/2014/main" id="{B36535E9-0E08-4D22-9EC8-4EBFF3612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001" y="3114745"/>
            <a:ext cx="2133495" cy="2844578"/>
          </a:xfrm>
          <a:prstGeom prst="rect">
            <a:avLst/>
          </a:prstGeom>
        </p:spPr>
      </p:pic>
      <p:pic>
        <p:nvPicPr>
          <p:cNvPr id="6" name="Picture 5">
            <a:extLst>
              <a:ext uri="{FF2B5EF4-FFF2-40B4-BE49-F238E27FC236}">
                <a16:creationId xmlns:a16="http://schemas.microsoft.com/office/drawing/2014/main" id="{92F89C11-B5D1-4FBB-BC80-6FCE11B37F0C}"/>
              </a:ext>
            </a:extLst>
          </p:cNvPr>
          <p:cNvPicPr>
            <a:picLocks noChangeAspect="1"/>
          </p:cNvPicPr>
          <p:nvPr/>
        </p:nvPicPr>
        <p:blipFill rotWithShape="1">
          <a:blip r:embed="rId3">
            <a:extLst>
              <a:ext uri="{28A0092B-C50C-407E-A947-70E740481C1C}">
                <a14:useLocalDpi xmlns:a14="http://schemas.microsoft.com/office/drawing/2010/main" val="0"/>
              </a:ext>
            </a:extLst>
          </a:blip>
          <a:srcRect l="20104" r="21664"/>
          <a:stretch/>
        </p:blipFill>
        <p:spPr>
          <a:xfrm>
            <a:off x="10121585" y="3106279"/>
            <a:ext cx="1668490" cy="2838299"/>
          </a:xfrm>
          <a:prstGeom prst="rect">
            <a:avLst/>
          </a:prstGeom>
        </p:spPr>
      </p:pic>
      <p:pic>
        <p:nvPicPr>
          <p:cNvPr id="8" name="Picture 7">
            <a:extLst>
              <a:ext uri="{FF2B5EF4-FFF2-40B4-BE49-F238E27FC236}">
                <a16:creationId xmlns:a16="http://schemas.microsoft.com/office/drawing/2014/main" id="{5A41E6F3-0E5D-40AA-9BAB-9113021FA5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72" r="8153" b="321"/>
          <a:stretch/>
        </p:blipFill>
        <p:spPr>
          <a:xfrm>
            <a:off x="8333280" y="3118765"/>
            <a:ext cx="1743477" cy="2827973"/>
          </a:xfrm>
          <a:prstGeom prst="rect">
            <a:avLst/>
          </a:prstGeom>
        </p:spPr>
      </p:pic>
      <p:pic>
        <p:nvPicPr>
          <p:cNvPr id="11" name="Picture 10">
            <a:extLst>
              <a:ext uri="{FF2B5EF4-FFF2-40B4-BE49-F238E27FC236}">
                <a16:creationId xmlns:a16="http://schemas.microsoft.com/office/drawing/2014/main" id="{F8D7BF4D-1D28-45CE-92D3-C1714C232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88618" y="3473231"/>
            <a:ext cx="2865204" cy="2148859"/>
          </a:xfrm>
          <a:prstGeom prst="rect">
            <a:avLst/>
          </a:prstGeom>
        </p:spPr>
      </p:pic>
      <p:pic>
        <p:nvPicPr>
          <p:cNvPr id="12" name="Picture 11">
            <a:extLst>
              <a:ext uri="{FF2B5EF4-FFF2-40B4-BE49-F238E27FC236}">
                <a16:creationId xmlns:a16="http://schemas.microsoft.com/office/drawing/2014/main" id="{D53CA5E1-6C35-4C77-831B-B3E70B3A94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19" r="15900" b="-69"/>
          <a:stretch/>
        </p:blipFill>
        <p:spPr>
          <a:xfrm>
            <a:off x="889170" y="3115519"/>
            <a:ext cx="3005225" cy="2870274"/>
          </a:xfrm>
          <a:prstGeom prst="rect">
            <a:avLst/>
          </a:prstGeom>
        </p:spPr>
      </p:pic>
      <p:sp>
        <p:nvSpPr>
          <p:cNvPr id="13" name="Rectangle 12">
            <a:extLst>
              <a:ext uri="{FF2B5EF4-FFF2-40B4-BE49-F238E27FC236}">
                <a16:creationId xmlns:a16="http://schemas.microsoft.com/office/drawing/2014/main" id="{D62D78D8-49D1-4C61-9CB2-C674C8429386}"/>
              </a:ext>
            </a:extLst>
          </p:cNvPr>
          <p:cNvSpPr/>
          <p:nvPr/>
        </p:nvSpPr>
        <p:spPr>
          <a:xfrm>
            <a:off x="795786" y="6024565"/>
            <a:ext cx="7024110" cy="307777"/>
          </a:xfrm>
          <a:prstGeom prst="rect">
            <a:avLst/>
          </a:prstGeom>
        </p:spPr>
        <p:txBody>
          <a:bodyPr wrap="square" anchor="t">
            <a:spAutoFit/>
          </a:bodyPr>
          <a:lstStyle/>
          <a:p>
            <a:r>
              <a:rPr lang="en-US" sz="1400"/>
              <a:t>Photos by Christina Creel-</a:t>
            </a:r>
            <a:r>
              <a:rPr lang="en-US" sz="1400" err="1"/>
              <a:t>Bulos</a:t>
            </a:r>
            <a:r>
              <a:rPr lang="en-US" sz="1400"/>
              <a:t>, M.D., Critical Care Fellow</a:t>
            </a:r>
            <a:endParaRPr lang="en-US" sz="1400">
              <a:cs typeface="Arial"/>
            </a:endParaRPr>
          </a:p>
        </p:txBody>
      </p:sp>
    </p:spTree>
    <p:extLst>
      <p:ext uri="{BB962C8B-B14F-4D97-AF65-F5344CB8AC3E}">
        <p14:creationId xmlns:p14="http://schemas.microsoft.com/office/powerpoint/2010/main" val="429427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83C2-2713-4446-A2E0-1436FE7FD897}"/>
              </a:ext>
            </a:extLst>
          </p:cNvPr>
          <p:cNvSpPr>
            <a:spLocks noGrp="1"/>
          </p:cNvSpPr>
          <p:nvPr>
            <p:ph type="ctrTitle"/>
          </p:nvPr>
        </p:nvSpPr>
        <p:spPr/>
        <p:txBody>
          <a:bodyPr>
            <a:normAutofit/>
          </a:bodyPr>
          <a:lstStyle/>
          <a:p>
            <a:r>
              <a:rPr lang="en-US"/>
              <a:t>Anticoagulation and Monitoring</a:t>
            </a:r>
          </a:p>
        </p:txBody>
      </p:sp>
      <p:sp>
        <p:nvSpPr>
          <p:cNvPr id="3" name="Subtitle 2">
            <a:extLst>
              <a:ext uri="{FF2B5EF4-FFF2-40B4-BE49-F238E27FC236}">
                <a16:creationId xmlns:a16="http://schemas.microsoft.com/office/drawing/2014/main" id="{958B21B8-85D9-4030-AC91-F4EF09B9D1DD}"/>
              </a:ext>
            </a:extLst>
          </p:cNvPr>
          <p:cNvSpPr>
            <a:spLocks noGrp="1"/>
          </p:cNvSpPr>
          <p:nvPr>
            <p:ph type="subTitle" idx="1"/>
          </p:nvPr>
        </p:nvSpPr>
        <p:spPr>
          <a:xfrm>
            <a:off x="4769439" y="1528465"/>
            <a:ext cx="7387724" cy="1938793"/>
          </a:xfrm>
        </p:spPr>
        <p:txBody>
          <a:bodyPr>
            <a:normAutofit/>
          </a:bodyPr>
          <a:lstStyle/>
          <a:p>
            <a:r>
              <a:rPr lang="en-US"/>
              <a:t>Justin N. Tawil, M.D., FASA</a:t>
            </a:r>
          </a:p>
          <a:p>
            <a:r>
              <a:rPr lang="en-US"/>
              <a:t>Assistant Professor of Cardiothoracic and Critical Care Anesthesiology, Medical College of Wisconsin, Milwaukee, WI</a:t>
            </a:r>
            <a:endParaRPr lang="en-US">
              <a:cs typeface="Arial"/>
            </a:endParaRPr>
          </a:p>
        </p:txBody>
      </p:sp>
    </p:spTree>
    <p:extLst>
      <p:ext uri="{BB962C8B-B14F-4D97-AF65-F5344CB8AC3E}">
        <p14:creationId xmlns:p14="http://schemas.microsoft.com/office/powerpoint/2010/main" val="2050588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8965-C9C9-4C7C-A1A1-6ED24B19EA2C}"/>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89751B9D-DF98-44EC-9621-126A19F79D6A}"/>
              </a:ext>
            </a:extLst>
          </p:cNvPr>
          <p:cNvSpPr>
            <a:spLocks noGrp="1"/>
          </p:cNvSpPr>
          <p:nvPr>
            <p:ph idx="1"/>
          </p:nvPr>
        </p:nvSpPr>
        <p:spPr>
          <a:xfrm>
            <a:off x="913795" y="1741974"/>
            <a:ext cx="10353762" cy="4058751"/>
          </a:xfrm>
        </p:spPr>
        <p:txBody>
          <a:bodyPr/>
          <a:lstStyle/>
          <a:p>
            <a:r>
              <a:rPr lang="en-US"/>
              <a:t>No conflicts of interest</a:t>
            </a:r>
          </a:p>
          <a:p>
            <a:r>
              <a:rPr lang="en-US"/>
              <a:t>My direct care of COVID patients has been those on ECMO</a:t>
            </a:r>
          </a:p>
          <a:p>
            <a:pPr marL="0" indent="0">
              <a:buNone/>
            </a:pPr>
            <a:endParaRPr lang="en-US"/>
          </a:p>
        </p:txBody>
      </p:sp>
    </p:spTree>
    <p:extLst>
      <p:ext uri="{BB962C8B-B14F-4D97-AF65-F5344CB8AC3E}">
        <p14:creationId xmlns:p14="http://schemas.microsoft.com/office/powerpoint/2010/main" val="2488059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7707-2064-4852-983A-9F013D92C733}"/>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82A34A84-848C-442C-BF82-D09A98174CB7}"/>
              </a:ext>
            </a:extLst>
          </p:cNvPr>
          <p:cNvSpPr>
            <a:spLocks noGrp="1"/>
          </p:cNvSpPr>
          <p:nvPr>
            <p:ph idx="1"/>
          </p:nvPr>
        </p:nvSpPr>
        <p:spPr/>
        <p:txBody>
          <a:bodyPr/>
          <a:lstStyle/>
          <a:p>
            <a:r>
              <a:rPr lang="en-US"/>
              <a:t>Known COVID-19 specific hematology issues </a:t>
            </a:r>
          </a:p>
          <a:p>
            <a:r>
              <a:rPr lang="en-US"/>
              <a:t>Review common anticoagulants</a:t>
            </a:r>
          </a:p>
          <a:p>
            <a:r>
              <a:rPr lang="en-US"/>
              <a:t>Coagulation and anticoagulant monitoring pitfalls</a:t>
            </a:r>
          </a:p>
          <a:p>
            <a:r>
              <a:rPr lang="en-US"/>
              <a:t>Treatment recommendations </a:t>
            </a:r>
          </a:p>
          <a:p>
            <a:r>
              <a:rPr lang="en-US"/>
              <a:t>What my team is doing</a:t>
            </a:r>
          </a:p>
          <a:p>
            <a:r>
              <a:rPr lang="en-US"/>
              <a:t>Conclusions</a:t>
            </a:r>
          </a:p>
        </p:txBody>
      </p:sp>
      <p:pic>
        <p:nvPicPr>
          <p:cNvPr id="4" name="Picture 2" descr="D-dimer - Wikipedia">
            <a:extLst>
              <a:ext uri="{FF2B5EF4-FFF2-40B4-BE49-F238E27FC236}">
                <a16:creationId xmlns:a16="http://schemas.microsoft.com/office/drawing/2014/main" id="{96756E84-DC6C-49CC-8606-E5EEC72E0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964" y="1876396"/>
            <a:ext cx="2963908" cy="3786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02B86D-9509-4C9B-97A5-7BC7CE52A356}"/>
              </a:ext>
            </a:extLst>
          </p:cNvPr>
          <p:cNvSpPr txBox="1"/>
          <p:nvPr/>
        </p:nvSpPr>
        <p:spPr>
          <a:xfrm>
            <a:off x="8075748" y="5781740"/>
            <a:ext cx="1069524" cy="261610"/>
          </a:xfrm>
          <a:prstGeom prst="rect">
            <a:avLst/>
          </a:prstGeom>
          <a:noFill/>
        </p:spPr>
        <p:txBody>
          <a:bodyPr wrap="none" rtlCol="0" anchor="t">
            <a:spAutoFit/>
          </a:bodyPr>
          <a:lstStyle/>
          <a:p>
            <a:r>
              <a:rPr lang="en-US" sz="1100" i="1"/>
              <a:t>Google Image</a:t>
            </a:r>
            <a:endParaRPr lang="en-US" sz="1100" i="1">
              <a:cs typeface="Arial"/>
            </a:endParaRPr>
          </a:p>
        </p:txBody>
      </p:sp>
    </p:spTree>
    <p:extLst>
      <p:ext uri="{BB962C8B-B14F-4D97-AF65-F5344CB8AC3E}">
        <p14:creationId xmlns:p14="http://schemas.microsoft.com/office/powerpoint/2010/main" val="3650696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36F7-1E9A-4CD4-BF84-CF8D3ACC2474}"/>
              </a:ext>
            </a:extLst>
          </p:cNvPr>
          <p:cNvSpPr>
            <a:spLocks noGrp="1"/>
          </p:cNvSpPr>
          <p:nvPr>
            <p:ph type="title"/>
          </p:nvPr>
        </p:nvSpPr>
        <p:spPr/>
        <p:txBody>
          <a:bodyPr/>
          <a:lstStyle/>
          <a:p>
            <a:r>
              <a:rPr lang="en-US"/>
              <a:t>Coronavirus Coagulopathy</a:t>
            </a:r>
          </a:p>
        </p:txBody>
      </p:sp>
      <p:sp>
        <p:nvSpPr>
          <p:cNvPr id="3" name="Content Placeholder 2">
            <a:extLst>
              <a:ext uri="{FF2B5EF4-FFF2-40B4-BE49-F238E27FC236}">
                <a16:creationId xmlns:a16="http://schemas.microsoft.com/office/drawing/2014/main" id="{E0875E2F-35CB-436B-9842-FCCD113CB0E6}"/>
              </a:ext>
            </a:extLst>
          </p:cNvPr>
          <p:cNvSpPr>
            <a:spLocks noGrp="1"/>
          </p:cNvSpPr>
          <p:nvPr>
            <p:ph idx="1"/>
          </p:nvPr>
        </p:nvSpPr>
        <p:spPr/>
        <p:txBody>
          <a:bodyPr>
            <a:normAutofit/>
          </a:bodyPr>
          <a:lstStyle/>
          <a:p>
            <a:r>
              <a:rPr lang="en-US"/>
              <a:t>Septic inflammation and DIC common SARS and MERS</a:t>
            </a:r>
            <a:r>
              <a:rPr lang="en-US" baseline="30000"/>
              <a:t>†</a:t>
            </a:r>
            <a:r>
              <a:rPr lang="en-US"/>
              <a:t> </a:t>
            </a:r>
          </a:p>
          <a:p>
            <a:pPr lvl="1"/>
            <a:r>
              <a:rPr lang="en-US"/>
              <a:t>Acute Phase Reactants: fibrinogen, factor VIII, thrombocytosis</a:t>
            </a:r>
          </a:p>
          <a:p>
            <a:pPr lvl="1"/>
            <a:r>
              <a:rPr lang="en-US"/>
              <a:t>Disseminated Intravascular Coagulation (DIC): clotting and lysing </a:t>
            </a:r>
          </a:p>
          <a:p>
            <a:pPr lvl="2"/>
            <a:r>
              <a:rPr lang="en-US"/>
              <a:t>Low fibrinogen &amp; platelets </a:t>
            </a:r>
          </a:p>
          <a:p>
            <a:pPr lvl="2"/>
            <a:r>
              <a:rPr lang="en-US"/>
              <a:t>Elevated PT/PTT/d-dimer</a:t>
            </a:r>
          </a:p>
          <a:p>
            <a:r>
              <a:rPr lang="en-US"/>
              <a:t>Coagulopathy is common in sick COVID-19 patients</a:t>
            </a:r>
            <a:endParaRPr lang="en-US" baseline="30000"/>
          </a:p>
          <a:p>
            <a:pPr lvl="1"/>
            <a:r>
              <a:rPr lang="en-US"/>
              <a:t>50% of non-survivors; 7% of survivors</a:t>
            </a:r>
            <a:r>
              <a:rPr lang="en-US" baseline="30000"/>
              <a:t>‡</a:t>
            </a:r>
            <a:endParaRPr lang="en-US"/>
          </a:p>
          <a:p>
            <a:pPr lvl="1"/>
            <a:r>
              <a:rPr lang="en-US"/>
              <a:t>DIC: 71% non-survivors; 0.4% of survivors</a:t>
            </a:r>
            <a:r>
              <a:rPr lang="en-US" baseline="30000"/>
              <a:t>∆ </a:t>
            </a:r>
          </a:p>
          <a:p>
            <a:r>
              <a:rPr lang="en-US"/>
              <a:t>Clotted fingers/toes without high dose </a:t>
            </a:r>
            <a:r>
              <a:rPr lang="en-US" err="1"/>
              <a:t>pressors</a:t>
            </a:r>
            <a:r>
              <a:rPr lang="en-US"/>
              <a:t> </a:t>
            </a:r>
          </a:p>
          <a:p>
            <a:endParaRPr lang="en-US"/>
          </a:p>
        </p:txBody>
      </p:sp>
      <p:sp>
        <p:nvSpPr>
          <p:cNvPr id="4" name="TextBox 3">
            <a:extLst>
              <a:ext uri="{FF2B5EF4-FFF2-40B4-BE49-F238E27FC236}">
                <a16:creationId xmlns:a16="http://schemas.microsoft.com/office/drawing/2014/main" id="{C43D7A54-A8E3-4DFF-8DB4-B18FDE0A5734}"/>
              </a:ext>
            </a:extLst>
          </p:cNvPr>
          <p:cNvSpPr txBox="1"/>
          <p:nvPr/>
        </p:nvSpPr>
        <p:spPr>
          <a:xfrm>
            <a:off x="838580" y="6176765"/>
            <a:ext cx="9821920" cy="553998"/>
          </a:xfrm>
          <a:prstGeom prst="rect">
            <a:avLst/>
          </a:prstGeom>
          <a:noFill/>
        </p:spPr>
        <p:txBody>
          <a:bodyPr wrap="none" rtlCol="0" anchor="t">
            <a:spAutoFit/>
          </a:bodyPr>
          <a:lstStyle/>
          <a:p>
            <a:r>
              <a:rPr lang="en-US" sz="1000"/>
              <a:t>‡Zhou F, et al. "Clinical course and risk factors for mortality of adult inpatients with COVID-19 in Wuhan, China: a retrospective cohort study." The Lancet (2020).</a:t>
            </a:r>
            <a:endParaRPr lang="en-US" sz="1000">
              <a:cs typeface="Arial"/>
            </a:endParaRPr>
          </a:p>
          <a:p>
            <a:r>
              <a:rPr lang="en-US" sz="1000"/>
              <a:t>∆Wang D, Hu B, et al. Clinical characteristics of 138 hospitalized patients with 2019 novel coronavirus–infected pneumonia in Wuhan, China. </a:t>
            </a:r>
            <a:r>
              <a:rPr lang="en-US" sz="1000" i="1"/>
              <a:t>Jama</a:t>
            </a:r>
            <a:r>
              <a:rPr lang="en-US" sz="1000"/>
              <a:t>. 2020 Feb 7.</a:t>
            </a:r>
            <a:endParaRPr lang="en-US" sz="1000">
              <a:cs typeface="Arial"/>
            </a:endParaRPr>
          </a:p>
          <a:p>
            <a:r>
              <a:rPr lang="en-US" sz="1000"/>
              <a:t>†Giannis D, </a:t>
            </a:r>
            <a:r>
              <a:rPr lang="en-US" sz="1000" err="1"/>
              <a:t>Ziogas</a:t>
            </a:r>
            <a:r>
              <a:rPr lang="en-US" sz="1000"/>
              <a:t> IA, </a:t>
            </a:r>
            <a:r>
              <a:rPr lang="en-US" sz="1000" err="1"/>
              <a:t>Giannic</a:t>
            </a:r>
            <a:r>
              <a:rPr lang="en-US" sz="1000"/>
              <a:t> P. Coagulation disorders in coronavirus infected patients: COVID-19, SARS-CoV-1, MERS-</a:t>
            </a:r>
            <a:r>
              <a:rPr lang="en-US" sz="1000" err="1"/>
              <a:t>CoV</a:t>
            </a:r>
            <a:r>
              <a:rPr lang="en-US" sz="1000"/>
              <a:t> and lessons from the past. J Clin Virology. </a:t>
            </a:r>
            <a:endParaRPr lang="en-US" sz="1000">
              <a:cs typeface="Arial"/>
            </a:endParaRPr>
          </a:p>
        </p:txBody>
      </p:sp>
      <p:pic>
        <p:nvPicPr>
          <p:cNvPr id="5" name="Picture 4">
            <a:extLst>
              <a:ext uri="{FF2B5EF4-FFF2-40B4-BE49-F238E27FC236}">
                <a16:creationId xmlns:a16="http://schemas.microsoft.com/office/drawing/2014/main" id="{D9BA3519-562A-4063-890C-5107963EB54A}"/>
              </a:ext>
            </a:extLst>
          </p:cNvPr>
          <p:cNvPicPr>
            <a:picLocks noChangeAspect="1"/>
          </p:cNvPicPr>
          <p:nvPr/>
        </p:nvPicPr>
        <p:blipFill>
          <a:blip r:embed="rId2"/>
          <a:stretch>
            <a:fillRect/>
          </a:stretch>
        </p:blipFill>
        <p:spPr>
          <a:xfrm>
            <a:off x="8091613" y="4721971"/>
            <a:ext cx="2293730" cy="1281113"/>
          </a:xfrm>
          <a:prstGeom prst="rect">
            <a:avLst/>
          </a:prstGeom>
        </p:spPr>
      </p:pic>
    </p:spTree>
    <p:extLst>
      <p:ext uri="{BB962C8B-B14F-4D97-AF65-F5344CB8AC3E}">
        <p14:creationId xmlns:p14="http://schemas.microsoft.com/office/powerpoint/2010/main" val="2626256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3780-4B5E-4A92-9509-B04B288A3266}"/>
              </a:ext>
            </a:extLst>
          </p:cNvPr>
          <p:cNvSpPr>
            <a:spLocks noGrp="1"/>
          </p:cNvSpPr>
          <p:nvPr>
            <p:ph type="title"/>
          </p:nvPr>
        </p:nvSpPr>
        <p:spPr/>
        <p:txBody>
          <a:bodyPr/>
          <a:lstStyle/>
          <a:p>
            <a:r>
              <a:rPr lang="en-US"/>
              <a:t>COVID-19 Hemorrhagic Phenotype</a:t>
            </a:r>
          </a:p>
        </p:txBody>
      </p:sp>
      <p:sp>
        <p:nvSpPr>
          <p:cNvPr id="4" name="Content Placeholder 3">
            <a:extLst>
              <a:ext uri="{FF2B5EF4-FFF2-40B4-BE49-F238E27FC236}">
                <a16:creationId xmlns:a16="http://schemas.microsoft.com/office/drawing/2014/main" id="{AF0F09B4-DFF3-4B3A-A77E-C4D887653265}"/>
              </a:ext>
            </a:extLst>
          </p:cNvPr>
          <p:cNvSpPr>
            <a:spLocks noGrp="1"/>
          </p:cNvSpPr>
          <p:nvPr>
            <p:ph sz="half" idx="2"/>
          </p:nvPr>
        </p:nvSpPr>
        <p:spPr>
          <a:xfrm>
            <a:off x="1026011" y="1779583"/>
            <a:ext cx="10116471" cy="3970768"/>
          </a:xfrm>
        </p:spPr>
        <p:txBody>
          <a:bodyPr>
            <a:normAutofit/>
          </a:bodyPr>
          <a:lstStyle/>
          <a:p>
            <a:r>
              <a:rPr lang="en-US"/>
              <a:t>Autopsy reports of pulmonary hemorrhage confirmed in the US</a:t>
            </a:r>
          </a:p>
          <a:p>
            <a:r>
              <a:rPr lang="en-US"/>
              <a:t>Thrombocytopenia &amp; low fibrinogen  </a:t>
            </a:r>
          </a:p>
          <a:p>
            <a:pPr lvl="1"/>
            <a:r>
              <a:rPr lang="en-US"/>
              <a:t>Associated with poor outcomes </a:t>
            </a:r>
          </a:p>
          <a:p>
            <a:pPr lvl="1"/>
            <a:r>
              <a:rPr lang="en-US"/>
              <a:t>Late stage of DIC?</a:t>
            </a:r>
          </a:p>
          <a:p>
            <a:r>
              <a:rPr lang="en-US"/>
              <a:t>Overt bleeding rates unknown</a:t>
            </a:r>
          </a:p>
        </p:txBody>
      </p:sp>
      <p:pic>
        <p:nvPicPr>
          <p:cNvPr id="12" name="Picture 11">
            <a:extLst>
              <a:ext uri="{FF2B5EF4-FFF2-40B4-BE49-F238E27FC236}">
                <a16:creationId xmlns:a16="http://schemas.microsoft.com/office/drawing/2014/main" id="{009DC31B-9B6F-44B0-A94A-1E8D8D445C91}"/>
              </a:ext>
            </a:extLst>
          </p:cNvPr>
          <p:cNvPicPr>
            <a:picLocks noChangeAspect="1"/>
          </p:cNvPicPr>
          <p:nvPr/>
        </p:nvPicPr>
        <p:blipFill>
          <a:blip r:embed="rId2"/>
          <a:stretch>
            <a:fillRect/>
          </a:stretch>
        </p:blipFill>
        <p:spPr>
          <a:xfrm>
            <a:off x="8318681" y="2687456"/>
            <a:ext cx="2097030" cy="3056520"/>
          </a:xfrm>
          <a:prstGeom prst="rect">
            <a:avLst/>
          </a:prstGeom>
        </p:spPr>
      </p:pic>
      <p:sp>
        <p:nvSpPr>
          <p:cNvPr id="3" name="TextBox 2">
            <a:extLst>
              <a:ext uri="{FF2B5EF4-FFF2-40B4-BE49-F238E27FC236}">
                <a16:creationId xmlns:a16="http://schemas.microsoft.com/office/drawing/2014/main" id="{A70E81E5-82A5-4936-A494-E97C24B51D06}"/>
              </a:ext>
            </a:extLst>
          </p:cNvPr>
          <p:cNvSpPr txBox="1"/>
          <p:nvPr/>
        </p:nvSpPr>
        <p:spPr>
          <a:xfrm>
            <a:off x="8242897" y="583927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Image from: Fox SE, et al. Pulmonary and Cardiac Pathology in COVID-19: The First Autopsy Series from New Orleans </a:t>
            </a:r>
            <a:br>
              <a:rPr lang="en-US" sz="1000"/>
            </a:br>
            <a:r>
              <a:rPr lang="en-US" sz="1000" err="1"/>
              <a:t>medRxiv</a:t>
            </a:r>
            <a:r>
              <a:rPr lang="en-US" sz="1000"/>
              <a:t> 2020.04.06.20050575</a:t>
            </a:r>
            <a:r>
              <a:rPr lang="en-US" sz="1000">
                <a:cs typeface="Arial"/>
              </a:rPr>
              <a:t>​</a:t>
            </a:r>
            <a:endParaRPr lang="en-US" sz="1000"/>
          </a:p>
        </p:txBody>
      </p:sp>
    </p:spTree>
    <p:extLst>
      <p:ext uri="{BB962C8B-B14F-4D97-AF65-F5344CB8AC3E}">
        <p14:creationId xmlns:p14="http://schemas.microsoft.com/office/powerpoint/2010/main" val="210865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3780-4B5E-4A92-9509-B04B288A3266}"/>
              </a:ext>
            </a:extLst>
          </p:cNvPr>
          <p:cNvSpPr>
            <a:spLocks noGrp="1"/>
          </p:cNvSpPr>
          <p:nvPr>
            <p:ph type="title"/>
          </p:nvPr>
        </p:nvSpPr>
        <p:spPr/>
        <p:txBody>
          <a:bodyPr/>
          <a:lstStyle/>
          <a:p>
            <a:r>
              <a:rPr lang="en-US"/>
              <a:t>COVID-19 </a:t>
            </a:r>
            <a:r>
              <a:rPr lang="en-US" err="1"/>
              <a:t>Thrombophilic</a:t>
            </a:r>
            <a:r>
              <a:rPr lang="en-US"/>
              <a:t> Phenotype</a:t>
            </a:r>
          </a:p>
        </p:txBody>
      </p:sp>
      <p:sp>
        <p:nvSpPr>
          <p:cNvPr id="3" name="Content Placeholder 2">
            <a:extLst>
              <a:ext uri="{FF2B5EF4-FFF2-40B4-BE49-F238E27FC236}">
                <a16:creationId xmlns:a16="http://schemas.microsoft.com/office/drawing/2014/main" id="{CC3C8AA2-5ED3-4279-84D1-B1EF8ADB86B5}"/>
              </a:ext>
            </a:extLst>
          </p:cNvPr>
          <p:cNvSpPr>
            <a:spLocks noGrp="1"/>
          </p:cNvSpPr>
          <p:nvPr>
            <p:ph sz="half" idx="1"/>
          </p:nvPr>
        </p:nvSpPr>
        <p:spPr>
          <a:xfrm>
            <a:off x="913795" y="1722221"/>
            <a:ext cx="7285306" cy="4068978"/>
          </a:xfrm>
        </p:spPr>
        <p:txBody>
          <a:bodyPr>
            <a:normAutofit lnSpcReduction="10000"/>
          </a:bodyPr>
          <a:lstStyle/>
          <a:p>
            <a:r>
              <a:rPr lang="en-US"/>
              <a:t>Limited autopsy data </a:t>
            </a:r>
            <a:r>
              <a:rPr lang="en-US" u="sng"/>
              <a:t>vary</a:t>
            </a:r>
            <a:r>
              <a:rPr lang="en-US"/>
              <a:t> thrombosis and microthrombi</a:t>
            </a:r>
          </a:p>
          <a:p>
            <a:r>
              <a:rPr lang="en-US"/>
              <a:t>Common to have dialysis, CVL &amp; ECMO clotting</a:t>
            </a:r>
          </a:p>
          <a:p>
            <a:r>
              <a:rPr lang="en-US"/>
              <a:t>Case reports of extensive thrombosis</a:t>
            </a:r>
          </a:p>
          <a:p>
            <a:r>
              <a:rPr lang="en-US"/>
              <a:t>Case series of PE/DVT </a:t>
            </a:r>
          </a:p>
          <a:p>
            <a:r>
              <a:rPr lang="en-US"/>
              <a:t>Chinese “studies” questionable and often no </a:t>
            </a:r>
            <a:r>
              <a:rPr lang="en-US" err="1"/>
              <a:t>ppx</a:t>
            </a:r>
            <a:endParaRPr lang="en-US"/>
          </a:p>
          <a:p>
            <a:r>
              <a:rPr lang="en-US"/>
              <a:t>Rates of thrombosis unknown</a:t>
            </a:r>
          </a:p>
          <a:p>
            <a:pPr lvl="1"/>
            <a:r>
              <a:rPr lang="en-US"/>
              <a:t>Dutch ICU study shows 31% composite thrombosis</a:t>
            </a:r>
          </a:p>
          <a:p>
            <a:pPr lvl="2"/>
            <a:r>
              <a:rPr lang="en-US"/>
              <a:t>On </a:t>
            </a:r>
            <a:r>
              <a:rPr lang="en-US" err="1"/>
              <a:t>ppx</a:t>
            </a:r>
            <a:endParaRPr lang="en-US"/>
          </a:p>
          <a:p>
            <a:pPr lvl="2"/>
            <a:r>
              <a:rPr lang="en-US"/>
              <a:t>DVT/PE ~27%</a:t>
            </a:r>
          </a:p>
          <a:p>
            <a:pPr lvl="2"/>
            <a:r>
              <a:rPr lang="en-US"/>
              <a:t>Stroke ~ 3%</a:t>
            </a:r>
          </a:p>
          <a:p>
            <a:pPr lvl="2"/>
            <a:endParaRPr lang="en-US"/>
          </a:p>
        </p:txBody>
      </p:sp>
      <p:pic>
        <p:nvPicPr>
          <p:cNvPr id="5" name="Picture 4">
            <a:extLst>
              <a:ext uri="{FF2B5EF4-FFF2-40B4-BE49-F238E27FC236}">
                <a16:creationId xmlns:a16="http://schemas.microsoft.com/office/drawing/2014/main" id="{887E2C50-EC26-4EFA-8E2A-FA1FFBA1D825}"/>
              </a:ext>
            </a:extLst>
          </p:cNvPr>
          <p:cNvPicPr>
            <a:picLocks noChangeAspect="1"/>
          </p:cNvPicPr>
          <p:nvPr/>
        </p:nvPicPr>
        <p:blipFill>
          <a:blip r:embed="rId2"/>
          <a:stretch>
            <a:fillRect/>
          </a:stretch>
        </p:blipFill>
        <p:spPr>
          <a:xfrm>
            <a:off x="8426598" y="1976101"/>
            <a:ext cx="3734717" cy="2558771"/>
          </a:xfrm>
          <a:prstGeom prst="rect">
            <a:avLst/>
          </a:prstGeom>
        </p:spPr>
      </p:pic>
      <p:sp>
        <p:nvSpPr>
          <p:cNvPr id="6" name="TextBox 5">
            <a:extLst>
              <a:ext uri="{FF2B5EF4-FFF2-40B4-BE49-F238E27FC236}">
                <a16:creationId xmlns:a16="http://schemas.microsoft.com/office/drawing/2014/main" id="{CEDE1F1D-FCF7-41B5-8D7E-4CDAACBDF1D1}"/>
              </a:ext>
            </a:extLst>
          </p:cNvPr>
          <p:cNvSpPr txBox="1"/>
          <p:nvPr/>
        </p:nvSpPr>
        <p:spPr>
          <a:xfrm>
            <a:off x="8925103" y="4572049"/>
            <a:ext cx="2733432" cy="553998"/>
          </a:xfrm>
          <a:prstGeom prst="rect">
            <a:avLst/>
          </a:prstGeom>
          <a:noFill/>
        </p:spPr>
        <p:txBody>
          <a:bodyPr wrap="square" rtlCol="0" anchor="t">
            <a:spAutoFit/>
          </a:bodyPr>
          <a:lstStyle/>
          <a:p>
            <a:r>
              <a:rPr lang="en-US" sz="1000" err="1"/>
              <a:t>Klok</a:t>
            </a:r>
            <a:r>
              <a:rPr lang="en-US" sz="1000"/>
              <a:t> FA, et al. Incidence of thrombotic complications in critically ill ICU patients with COVID-19. Thrombosis Research (2020).</a:t>
            </a:r>
            <a:endParaRPr lang="en-US" sz="1000">
              <a:cs typeface="Arial"/>
            </a:endParaRPr>
          </a:p>
        </p:txBody>
      </p:sp>
    </p:spTree>
    <p:extLst>
      <p:ext uri="{BB962C8B-B14F-4D97-AF65-F5344CB8AC3E}">
        <p14:creationId xmlns:p14="http://schemas.microsoft.com/office/powerpoint/2010/main" val="1078755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D29B-D6D3-4ACE-9BB6-7210FAA57426}"/>
              </a:ext>
            </a:extLst>
          </p:cNvPr>
          <p:cNvSpPr>
            <a:spLocks noGrp="1"/>
          </p:cNvSpPr>
          <p:nvPr>
            <p:ph type="title"/>
          </p:nvPr>
        </p:nvSpPr>
        <p:spPr/>
        <p:txBody>
          <a:bodyPr/>
          <a:lstStyle/>
          <a:p>
            <a:r>
              <a:rPr lang="en-US"/>
              <a:t>Risks of Anticoagulation</a:t>
            </a:r>
          </a:p>
        </p:txBody>
      </p:sp>
      <p:sp>
        <p:nvSpPr>
          <p:cNvPr id="3" name="Content Placeholder 2">
            <a:extLst>
              <a:ext uri="{FF2B5EF4-FFF2-40B4-BE49-F238E27FC236}">
                <a16:creationId xmlns:a16="http://schemas.microsoft.com/office/drawing/2014/main" id="{837D66EB-4602-4456-A693-1A5FAF162403}"/>
              </a:ext>
            </a:extLst>
          </p:cNvPr>
          <p:cNvSpPr>
            <a:spLocks noGrp="1"/>
          </p:cNvSpPr>
          <p:nvPr>
            <p:ph idx="1"/>
          </p:nvPr>
        </p:nvSpPr>
        <p:spPr/>
        <p:txBody>
          <a:bodyPr>
            <a:normAutofit/>
          </a:bodyPr>
          <a:lstStyle/>
          <a:p>
            <a:r>
              <a:rPr lang="en-US"/>
              <a:t>Bleeding (2-5%)</a:t>
            </a:r>
          </a:p>
          <a:p>
            <a:pPr lvl="1"/>
            <a:r>
              <a:rPr lang="en-US"/>
              <a:t>ICH</a:t>
            </a:r>
          </a:p>
          <a:p>
            <a:pPr lvl="1"/>
            <a:r>
              <a:rPr lang="en-US"/>
              <a:t>Pulmonary </a:t>
            </a:r>
          </a:p>
          <a:p>
            <a:pPr lvl="1"/>
            <a:r>
              <a:rPr lang="en-US"/>
              <a:t>Procedure related (frequent line placement) </a:t>
            </a:r>
          </a:p>
          <a:p>
            <a:pPr lvl="1"/>
            <a:r>
              <a:rPr lang="en-US"/>
              <a:t>Retroperitoneum </a:t>
            </a:r>
          </a:p>
          <a:p>
            <a:pPr lvl="1"/>
            <a:r>
              <a:rPr lang="en-US"/>
              <a:t>Falls &amp; Foley trauma </a:t>
            </a:r>
          </a:p>
          <a:p>
            <a:r>
              <a:rPr lang="en-US"/>
              <a:t>Heparin Induced Thrombocytopenia </a:t>
            </a:r>
          </a:p>
          <a:p>
            <a:pPr lvl="1"/>
            <a:r>
              <a:rPr lang="en-US"/>
              <a:t>UFH ~ 1% </a:t>
            </a:r>
          </a:p>
          <a:p>
            <a:pPr lvl="1"/>
            <a:r>
              <a:rPr lang="en-US"/>
              <a:t>LMWH ~ 0.5% </a:t>
            </a:r>
          </a:p>
        </p:txBody>
      </p:sp>
      <p:grpSp>
        <p:nvGrpSpPr>
          <p:cNvPr id="6" name="Group 5">
            <a:extLst>
              <a:ext uri="{FF2B5EF4-FFF2-40B4-BE49-F238E27FC236}">
                <a16:creationId xmlns:a16="http://schemas.microsoft.com/office/drawing/2014/main" id="{664F8A52-BF5C-4302-B389-AC82B004139A}"/>
              </a:ext>
            </a:extLst>
          </p:cNvPr>
          <p:cNvGrpSpPr/>
          <p:nvPr/>
        </p:nvGrpSpPr>
        <p:grpSpPr>
          <a:xfrm>
            <a:off x="7034622" y="2120547"/>
            <a:ext cx="4318471" cy="3172120"/>
            <a:chOff x="7627857" y="3450211"/>
            <a:chExt cx="4318471" cy="3172120"/>
          </a:xfrm>
        </p:grpSpPr>
        <p:pic>
          <p:nvPicPr>
            <p:cNvPr id="1028" name="Picture 4" descr="How 'Death Doulas' Can Help People at the End of Their Life">
              <a:extLst>
                <a:ext uri="{FF2B5EF4-FFF2-40B4-BE49-F238E27FC236}">
                  <a16:creationId xmlns:a16="http://schemas.microsoft.com/office/drawing/2014/main" id="{A9CAFD3A-A42B-48BF-98CB-6A7EB83A64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6835" y="3450211"/>
              <a:ext cx="4229493" cy="3172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C4DC70-645E-40A5-ACDC-5F368FFE6A9C}"/>
                </a:ext>
              </a:extLst>
            </p:cNvPr>
            <p:cNvSpPr txBox="1"/>
            <p:nvPr/>
          </p:nvSpPr>
          <p:spPr>
            <a:xfrm>
              <a:off x="10812547" y="4021997"/>
              <a:ext cx="1082348" cy="369332"/>
            </a:xfrm>
            <a:prstGeom prst="rect">
              <a:avLst/>
            </a:prstGeom>
            <a:noFill/>
          </p:spPr>
          <p:txBody>
            <a:bodyPr wrap="none" rtlCol="0">
              <a:spAutoFit/>
            </a:bodyPr>
            <a:lstStyle/>
            <a:p>
              <a:r>
                <a:rPr lang="en-US"/>
                <a:t>Bleeding</a:t>
              </a:r>
            </a:p>
          </p:txBody>
        </p:sp>
        <p:sp>
          <p:nvSpPr>
            <p:cNvPr id="7" name="TextBox 6">
              <a:extLst>
                <a:ext uri="{FF2B5EF4-FFF2-40B4-BE49-F238E27FC236}">
                  <a16:creationId xmlns:a16="http://schemas.microsoft.com/office/drawing/2014/main" id="{A0BE90D5-E272-4A0C-BB37-4DF93399A741}"/>
                </a:ext>
              </a:extLst>
            </p:cNvPr>
            <p:cNvSpPr txBox="1"/>
            <p:nvPr/>
          </p:nvSpPr>
          <p:spPr>
            <a:xfrm>
              <a:off x="7627857" y="5263234"/>
              <a:ext cx="981359" cy="369332"/>
            </a:xfrm>
            <a:prstGeom prst="rect">
              <a:avLst/>
            </a:prstGeom>
            <a:noFill/>
          </p:spPr>
          <p:txBody>
            <a:bodyPr wrap="none" rtlCol="0">
              <a:spAutoFit/>
            </a:bodyPr>
            <a:lstStyle/>
            <a:p>
              <a:r>
                <a:rPr lang="en-US"/>
                <a:t>Clotting</a:t>
              </a:r>
            </a:p>
          </p:txBody>
        </p:sp>
        <p:sp>
          <p:nvSpPr>
            <p:cNvPr id="5" name="Rectangle 4">
              <a:extLst>
                <a:ext uri="{FF2B5EF4-FFF2-40B4-BE49-F238E27FC236}">
                  <a16:creationId xmlns:a16="http://schemas.microsoft.com/office/drawing/2014/main" id="{3A99C220-BBB9-4604-830F-4799507EEA3A}"/>
                </a:ext>
              </a:extLst>
            </p:cNvPr>
            <p:cNvSpPr/>
            <p:nvPr/>
          </p:nvSpPr>
          <p:spPr>
            <a:xfrm>
              <a:off x="9107080" y="5958946"/>
              <a:ext cx="1809161" cy="4801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Anticoagulation</a:t>
              </a:r>
            </a:p>
          </p:txBody>
        </p:sp>
      </p:grpSp>
    </p:spTree>
    <p:extLst>
      <p:ext uri="{BB962C8B-B14F-4D97-AF65-F5344CB8AC3E}">
        <p14:creationId xmlns:p14="http://schemas.microsoft.com/office/powerpoint/2010/main" val="31153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9190-A233-41AB-88FC-B93ABB7C1020}"/>
              </a:ext>
            </a:extLst>
          </p:cNvPr>
          <p:cNvSpPr>
            <a:spLocks noGrp="1"/>
          </p:cNvSpPr>
          <p:nvPr>
            <p:ph type="title"/>
          </p:nvPr>
        </p:nvSpPr>
        <p:spPr/>
        <p:txBody>
          <a:bodyPr/>
          <a:lstStyle/>
          <a:p>
            <a:r>
              <a:rPr lang="en-US"/>
              <a:t>Unfractionated Heparin (UFH)</a:t>
            </a:r>
          </a:p>
        </p:txBody>
      </p:sp>
      <p:sp>
        <p:nvSpPr>
          <p:cNvPr id="3" name="Content Placeholder 2">
            <a:extLst>
              <a:ext uri="{FF2B5EF4-FFF2-40B4-BE49-F238E27FC236}">
                <a16:creationId xmlns:a16="http://schemas.microsoft.com/office/drawing/2014/main" id="{5385446B-4FAB-4A63-8308-FCDA83E442D9}"/>
              </a:ext>
            </a:extLst>
          </p:cNvPr>
          <p:cNvSpPr>
            <a:spLocks noGrp="1"/>
          </p:cNvSpPr>
          <p:nvPr>
            <p:ph idx="1"/>
          </p:nvPr>
        </p:nvSpPr>
        <p:spPr>
          <a:xfrm>
            <a:off x="838200" y="1825625"/>
            <a:ext cx="6710715" cy="4351338"/>
          </a:xfrm>
        </p:spPr>
        <p:txBody>
          <a:bodyPr>
            <a:normAutofit/>
          </a:bodyPr>
          <a:lstStyle/>
          <a:p>
            <a:r>
              <a:rPr lang="en-US"/>
              <a:t>Facilitates Anti-Thrombin (AT) </a:t>
            </a:r>
          </a:p>
          <a:p>
            <a:pPr lvl="1"/>
            <a:r>
              <a:rPr lang="en-US"/>
              <a:t>Increases AT function 1000x</a:t>
            </a:r>
          </a:p>
          <a:p>
            <a:pPr lvl="1"/>
            <a:r>
              <a:rPr lang="en-US"/>
              <a:t>Functions in plasma, not clots</a:t>
            </a:r>
          </a:p>
          <a:p>
            <a:r>
              <a:rPr lang="en-US"/>
              <a:t>Clearance is temperature, dose and renal dependent</a:t>
            </a:r>
          </a:p>
          <a:p>
            <a:r>
              <a:rPr lang="en-US"/>
              <a:t>Reversal agent protamine</a:t>
            </a:r>
          </a:p>
          <a:p>
            <a:r>
              <a:rPr lang="en-US"/>
              <a:t>Unfractionated Heparin monitoring is complex </a:t>
            </a:r>
          </a:p>
        </p:txBody>
      </p:sp>
      <p:sp>
        <p:nvSpPr>
          <p:cNvPr id="4" name="Rectangle 3">
            <a:extLst>
              <a:ext uri="{FF2B5EF4-FFF2-40B4-BE49-F238E27FC236}">
                <a16:creationId xmlns:a16="http://schemas.microsoft.com/office/drawing/2014/main" id="{A4F6B073-2B78-4912-947A-D120EB22A2EC}"/>
              </a:ext>
            </a:extLst>
          </p:cNvPr>
          <p:cNvSpPr/>
          <p:nvPr/>
        </p:nvSpPr>
        <p:spPr>
          <a:xfrm>
            <a:off x="7596671" y="4966766"/>
            <a:ext cx="4449919" cy="400110"/>
          </a:xfrm>
          <a:prstGeom prst="rect">
            <a:avLst/>
          </a:prstGeom>
        </p:spPr>
        <p:txBody>
          <a:bodyPr wrap="square" anchor="t">
            <a:spAutoFit/>
          </a:bodyPr>
          <a:lstStyle/>
          <a:p>
            <a:r>
              <a:rPr lang="en-US" sz="1000" err="1"/>
              <a:t>Annich</a:t>
            </a:r>
            <a:r>
              <a:rPr lang="en-US" sz="1000"/>
              <a:t> GM. </a:t>
            </a:r>
            <a:r>
              <a:rPr lang="en-US" sz="1000" i="1"/>
              <a:t>Extracorporeal life support: the precarious balance of Hemostasis </a:t>
            </a:r>
            <a:r>
              <a:rPr lang="en-US" sz="1000"/>
              <a:t>J </a:t>
            </a:r>
            <a:r>
              <a:rPr lang="en-US" sz="1000" err="1"/>
              <a:t>Thromb</a:t>
            </a:r>
            <a:r>
              <a:rPr lang="en-US" sz="1000"/>
              <a:t> </a:t>
            </a:r>
            <a:r>
              <a:rPr lang="en-US" sz="1000" err="1"/>
              <a:t>Haemost</a:t>
            </a:r>
            <a:r>
              <a:rPr lang="en-US" sz="1000"/>
              <a:t>. 2015 Jun;13 Suppl 1:S336-42</a:t>
            </a:r>
            <a:endParaRPr lang="en-US" sz="1000">
              <a:cs typeface="Arial"/>
            </a:endParaRPr>
          </a:p>
        </p:txBody>
      </p:sp>
      <p:pic>
        <p:nvPicPr>
          <p:cNvPr id="5" name="Content Placeholder 5">
            <a:extLst>
              <a:ext uri="{FF2B5EF4-FFF2-40B4-BE49-F238E27FC236}">
                <a16:creationId xmlns:a16="http://schemas.microsoft.com/office/drawing/2014/main" id="{7707CED3-5C46-4A69-8B78-D1AA781309D0}"/>
              </a:ext>
            </a:extLst>
          </p:cNvPr>
          <p:cNvPicPr>
            <a:picLocks noChangeAspect="1"/>
          </p:cNvPicPr>
          <p:nvPr/>
        </p:nvPicPr>
        <p:blipFill>
          <a:blip r:embed="rId2"/>
          <a:stretch>
            <a:fillRect/>
          </a:stretch>
        </p:blipFill>
        <p:spPr>
          <a:xfrm>
            <a:off x="7701055" y="1898928"/>
            <a:ext cx="3839240" cy="2914415"/>
          </a:xfrm>
          <a:prstGeom prst="rect">
            <a:avLst/>
          </a:prstGeom>
        </p:spPr>
      </p:pic>
      <p:sp>
        <p:nvSpPr>
          <p:cNvPr id="7" name="Rectangle: Rounded Corners 6">
            <a:extLst>
              <a:ext uri="{FF2B5EF4-FFF2-40B4-BE49-F238E27FC236}">
                <a16:creationId xmlns:a16="http://schemas.microsoft.com/office/drawing/2014/main" id="{0CA258F8-B065-45DE-BFD5-DA83D69EC1F5}"/>
              </a:ext>
            </a:extLst>
          </p:cNvPr>
          <p:cNvSpPr/>
          <p:nvPr/>
        </p:nvSpPr>
        <p:spPr>
          <a:xfrm>
            <a:off x="7671141" y="5564186"/>
            <a:ext cx="3681781" cy="846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Dosing</a:t>
            </a:r>
          </a:p>
          <a:p>
            <a:r>
              <a:rPr lang="en-US"/>
              <a:t>PPX: 5,000 – 7,500 units q 8-12h</a:t>
            </a:r>
          </a:p>
          <a:p>
            <a:r>
              <a:rPr lang="en-US"/>
              <a:t>Tx: 4-30 units/kg/</a:t>
            </a:r>
            <a:r>
              <a:rPr lang="en-US" err="1"/>
              <a:t>hr</a:t>
            </a:r>
            <a:endParaRPr lang="en-US"/>
          </a:p>
        </p:txBody>
      </p:sp>
    </p:spTree>
    <p:extLst>
      <p:ext uri="{BB962C8B-B14F-4D97-AF65-F5344CB8AC3E}">
        <p14:creationId xmlns:p14="http://schemas.microsoft.com/office/powerpoint/2010/main" val="2059278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972C-A271-40D6-A661-98C76D8061E4}"/>
              </a:ext>
            </a:extLst>
          </p:cNvPr>
          <p:cNvSpPr>
            <a:spLocks noGrp="1"/>
          </p:cNvSpPr>
          <p:nvPr>
            <p:ph type="title"/>
          </p:nvPr>
        </p:nvSpPr>
        <p:spPr/>
        <p:txBody>
          <a:bodyPr/>
          <a:lstStyle/>
          <a:p>
            <a:r>
              <a:rPr lang="en-US"/>
              <a:t>Low Molecular Weight Heparin (LMWH)</a:t>
            </a:r>
          </a:p>
        </p:txBody>
      </p:sp>
      <p:sp>
        <p:nvSpPr>
          <p:cNvPr id="3" name="Content Placeholder 2">
            <a:extLst>
              <a:ext uri="{FF2B5EF4-FFF2-40B4-BE49-F238E27FC236}">
                <a16:creationId xmlns:a16="http://schemas.microsoft.com/office/drawing/2014/main" id="{ED266699-EE77-4723-A60A-497FBF021833}"/>
              </a:ext>
            </a:extLst>
          </p:cNvPr>
          <p:cNvSpPr>
            <a:spLocks noGrp="1"/>
          </p:cNvSpPr>
          <p:nvPr>
            <p:ph idx="1"/>
          </p:nvPr>
        </p:nvSpPr>
        <p:spPr>
          <a:xfrm>
            <a:off x="838200" y="1825625"/>
            <a:ext cx="6056111" cy="4351338"/>
          </a:xfrm>
        </p:spPr>
        <p:txBody>
          <a:bodyPr>
            <a:normAutofit/>
          </a:bodyPr>
          <a:lstStyle/>
          <a:p>
            <a:r>
              <a:rPr lang="en-US"/>
              <a:t>Enoxaparin &amp; </a:t>
            </a:r>
            <a:r>
              <a:rPr lang="en-US" err="1"/>
              <a:t>Dalteparin</a:t>
            </a:r>
            <a:r>
              <a:rPr lang="en-US"/>
              <a:t> </a:t>
            </a:r>
          </a:p>
          <a:p>
            <a:r>
              <a:rPr lang="en-US"/>
              <a:t>Primarily blocks </a:t>
            </a:r>
            <a:r>
              <a:rPr lang="en-US" err="1"/>
              <a:t>Xa</a:t>
            </a:r>
            <a:r>
              <a:rPr lang="en-US"/>
              <a:t> (AT)</a:t>
            </a:r>
          </a:p>
          <a:p>
            <a:r>
              <a:rPr lang="en-US"/>
              <a:t>Benefits: faster to </a:t>
            </a:r>
            <a:r>
              <a:rPr lang="en-US" err="1"/>
              <a:t>tx</a:t>
            </a:r>
            <a:r>
              <a:rPr lang="en-US"/>
              <a:t>, no infusion, PTT and anti-</a:t>
            </a:r>
            <a:r>
              <a:rPr lang="en-US" err="1"/>
              <a:t>Xa</a:t>
            </a:r>
            <a:r>
              <a:rPr lang="en-US"/>
              <a:t> more reliable</a:t>
            </a:r>
          </a:p>
          <a:p>
            <a:r>
              <a:rPr lang="en-US"/>
              <a:t>Comparable bleeding risk to UFH</a:t>
            </a:r>
          </a:p>
          <a:p>
            <a:pPr lvl="1"/>
            <a:r>
              <a:rPr lang="en-US"/>
              <a:t>Reduce dosing for GFR &lt; 30 </a:t>
            </a:r>
          </a:p>
          <a:p>
            <a:pPr lvl="1"/>
            <a:r>
              <a:rPr lang="en-US"/>
              <a:t>Increase dosing in BMI </a:t>
            </a:r>
            <a:r>
              <a:rPr lang="en-US" u="sng"/>
              <a:t>&gt;</a:t>
            </a:r>
            <a:r>
              <a:rPr lang="en-US"/>
              <a:t> 40 </a:t>
            </a:r>
          </a:p>
          <a:p>
            <a:r>
              <a:rPr lang="en-US"/>
              <a:t>Reversal with protamine partially effective </a:t>
            </a:r>
          </a:p>
        </p:txBody>
      </p:sp>
      <p:sp>
        <p:nvSpPr>
          <p:cNvPr id="5" name="Rectangle: Rounded Corners 4">
            <a:extLst>
              <a:ext uri="{FF2B5EF4-FFF2-40B4-BE49-F238E27FC236}">
                <a16:creationId xmlns:a16="http://schemas.microsoft.com/office/drawing/2014/main" id="{FB538AB0-BADD-491D-9356-B34CD1B5451A}"/>
              </a:ext>
            </a:extLst>
          </p:cNvPr>
          <p:cNvSpPr/>
          <p:nvPr/>
        </p:nvSpPr>
        <p:spPr>
          <a:xfrm>
            <a:off x="7420379" y="2156618"/>
            <a:ext cx="4361520" cy="1939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Dosing (adjust for GFR and obesity)</a:t>
            </a:r>
          </a:p>
          <a:p>
            <a:r>
              <a:rPr lang="en-US"/>
              <a:t>PPX: </a:t>
            </a:r>
          </a:p>
          <a:p>
            <a:pPr lvl="1"/>
            <a:r>
              <a:rPr lang="en-US"/>
              <a:t>Enoxaparin 30-40mg q 24h </a:t>
            </a:r>
          </a:p>
          <a:p>
            <a:pPr lvl="1"/>
            <a:r>
              <a:rPr lang="en-US" err="1"/>
              <a:t>Dalteparin</a:t>
            </a:r>
            <a:r>
              <a:rPr lang="en-US"/>
              <a:t> 2,500 – 5000 Units/24h</a:t>
            </a:r>
          </a:p>
          <a:p>
            <a:r>
              <a:rPr lang="en-US"/>
              <a:t>Tx: </a:t>
            </a:r>
          </a:p>
          <a:p>
            <a:pPr lvl="1"/>
            <a:r>
              <a:rPr lang="en-US"/>
              <a:t>Enoxaparin 1mg/kg q 12h</a:t>
            </a:r>
          </a:p>
          <a:p>
            <a:pPr lvl="1"/>
            <a:r>
              <a:rPr lang="en-US" err="1"/>
              <a:t>Dalteparin</a:t>
            </a:r>
            <a:r>
              <a:rPr lang="en-US"/>
              <a:t>  120 units/kg q 12h</a:t>
            </a:r>
          </a:p>
        </p:txBody>
      </p:sp>
      <p:pic>
        <p:nvPicPr>
          <p:cNvPr id="1026" name="Picture 2" descr="Vampires and Garlic - What gives?">
            <a:extLst>
              <a:ext uri="{FF2B5EF4-FFF2-40B4-BE49-F238E27FC236}">
                <a16:creationId xmlns:a16="http://schemas.microsoft.com/office/drawing/2014/main" id="{08B57AB8-E6D5-4BFF-811D-938DE184F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059" y="194335"/>
            <a:ext cx="1861739" cy="133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7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44DF-9BB2-4CFF-A4D9-637F358DAE3C}"/>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F49A2725-BB24-481E-AC6E-5A953E5D69F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sz="2800"/>
              <a:t>At the end of this event, learners will be able to:</a:t>
            </a:r>
          </a:p>
          <a:p>
            <a:pPr marL="0" indent="0">
              <a:buNone/>
            </a:pPr>
            <a:endParaRPr lang="en-US" sz="2800"/>
          </a:p>
          <a:p>
            <a:pPr>
              <a:buFont typeface=".AppleSystemUIFont" charset="0"/>
              <a:buChar char="–"/>
            </a:pPr>
            <a:r>
              <a:rPr lang="en-US">
                <a:ea typeface="+mn-lt"/>
                <a:cs typeface="+mn-lt"/>
              </a:rPr>
              <a:t>Describe ICU care for a patient with hypercoagulation</a:t>
            </a:r>
          </a:p>
          <a:p>
            <a:pPr>
              <a:buFont typeface=".AppleSystemUIFont" charset="0"/>
              <a:buChar char="–"/>
            </a:pPr>
            <a:r>
              <a:rPr lang="en-US">
                <a:ea typeface="+mn-lt"/>
                <a:cs typeface="+mn-lt"/>
              </a:rPr>
              <a:t>Identify techniques to treating respiratory failure</a:t>
            </a:r>
          </a:p>
          <a:p>
            <a:pPr>
              <a:buFont typeface=".AppleSystemUIFont" charset="0"/>
              <a:buChar char="–"/>
            </a:pPr>
            <a:r>
              <a:rPr lang="en-US">
                <a:ea typeface="+mn-lt"/>
                <a:cs typeface="+mn-lt"/>
              </a:rPr>
              <a:t>Discuss precautions for OB care during the COVID-19 crisis</a:t>
            </a:r>
          </a:p>
          <a:p>
            <a:pPr>
              <a:buFont typeface=".AppleSystemUIFont" charset="0"/>
              <a:buChar char="–"/>
            </a:pPr>
            <a:endParaRPr lang="en-US">
              <a:ea typeface="+mn-lt"/>
              <a:cs typeface="+mn-lt"/>
            </a:endParaRPr>
          </a:p>
          <a:p>
            <a:pPr marL="0" indent="0" algn="ctr">
              <a:buNone/>
            </a:pPr>
            <a:r>
              <a:rPr lang="en-US">
                <a:hlinkClick r:id="rId2"/>
              </a:rPr>
              <a:t>www.asahq.org/townhalls</a:t>
            </a:r>
            <a:r>
              <a:rPr lang="en-US"/>
              <a:t> </a:t>
            </a:r>
          </a:p>
          <a:p>
            <a:pPr>
              <a:buFont typeface=".AppleSystemUIFont" charset="0"/>
              <a:buChar char="–"/>
            </a:pPr>
            <a:endParaRPr lang="en-US">
              <a:ea typeface="+mn-lt"/>
              <a:cs typeface="+mn-lt"/>
            </a:endParaRPr>
          </a:p>
          <a:p>
            <a:pPr>
              <a:buFont typeface=".AppleSystemUIFont" charset="0"/>
              <a:buChar char="–"/>
            </a:pPr>
            <a:endParaRPr lang="en-US">
              <a:ea typeface="+mn-lt"/>
              <a:cs typeface="+mn-lt"/>
            </a:endParaRPr>
          </a:p>
          <a:p>
            <a:pPr lvl="1"/>
            <a:endParaRPr lang="en-US" sz="2400">
              <a:cs typeface="Arial" panose="020B0604020202020204"/>
            </a:endParaRPr>
          </a:p>
          <a:p>
            <a:endParaRPr lang="en-US" sz="2400">
              <a:cs typeface="Arial" panose="020B0604020202020204"/>
            </a:endParaRPr>
          </a:p>
        </p:txBody>
      </p:sp>
      <p:sp>
        <p:nvSpPr>
          <p:cNvPr id="4" name="Date Placeholder 3">
            <a:extLst>
              <a:ext uri="{FF2B5EF4-FFF2-40B4-BE49-F238E27FC236}">
                <a16:creationId xmlns:a16="http://schemas.microsoft.com/office/drawing/2014/main" id="{263881FF-35F8-4D76-83BF-8A19537446E0}"/>
              </a:ext>
            </a:extLst>
          </p:cNvPr>
          <p:cNvSpPr>
            <a:spLocks noGrp="1"/>
          </p:cNvSpPr>
          <p:nvPr>
            <p:ph type="dt" sz="half" idx="10"/>
          </p:nvPr>
        </p:nvSpPr>
        <p:spPr/>
        <p:txBody>
          <a:body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348107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FF7A-152E-43BC-96B4-9C04DCD88627}"/>
              </a:ext>
            </a:extLst>
          </p:cNvPr>
          <p:cNvSpPr>
            <a:spLocks noGrp="1"/>
          </p:cNvSpPr>
          <p:nvPr>
            <p:ph type="title"/>
          </p:nvPr>
        </p:nvSpPr>
        <p:spPr/>
        <p:txBody>
          <a:bodyPr/>
          <a:lstStyle/>
          <a:p>
            <a:r>
              <a:rPr lang="en-US"/>
              <a:t>ARDS and Anticoagulation</a:t>
            </a:r>
          </a:p>
        </p:txBody>
      </p:sp>
      <p:sp>
        <p:nvSpPr>
          <p:cNvPr id="5" name="TextBox 4">
            <a:extLst>
              <a:ext uri="{FF2B5EF4-FFF2-40B4-BE49-F238E27FC236}">
                <a16:creationId xmlns:a16="http://schemas.microsoft.com/office/drawing/2014/main" id="{140EC78D-31EE-4508-A4E6-B6FF8EFEE8F9}"/>
              </a:ext>
            </a:extLst>
          </p:cNvPr>
          <p:cNvSpPr txBox="1"/>
          <p:nvPr/>
        </p:nvSpPr>
        <p:spPr>
          <a:xfrm>
            <a:off x="7302925" y="4432524"/>
            <a:ext cx="4262725" cy="1200329"/>
          </a:xfrm>
          <a:prstGeom prst="rect">
            <a:avLst/>
          </a:prstGeom>
          <a:noFill/>
        </p:spPr>
        <p:txBody>
          <a:bodyPr wrap="square" rtlCol="0" anchor="t">
            <a:spAutoFit/>
          </a:bodyPr>
          <a:lstStyle/>
          <a:p>
            <a:r>
              <a:rPr lang="en-US" sz="1200"/>
              <a:t>Image from : Fox SE, et al. Pulmonary and Cardiac Pathology in Covid-19: The First </a:t>
            </a:r>
            <a:r>
              <a:rPr lang="en-US" sz="1000"/>
              <a:t>Autopsy</a:t>
            </a:r>
            <a:r>
              <a:rPr lang="en-US" sz="1200"/>
              <a:t> Series from New Orleans </a:t>
            </a:r>
            <a:r>
              <a:rPr lang="en-US" sz="1200" err="1"/>
              <a:t>medRxiv</a:t>
            </a:r>
            <a:r>
              <a:rPr lang="en-US" sz="1200"/>
              <a:t> 2020.04.06.20050575</a:t>
            </a:r>
          </a:p>
          <a:p>
            <a:r>
              <a:rPr lang="en-US" sz="1200"/>
              <a:t>∏: Hardaway RM, Harke H, Williams CH. Fibrinolytic agents: a new approach to the treatment of adult respiratory distress syndrome. Adv </a:t>
            </a:r>
            <a:r>
              <a:rPr lang="en-US" sz="1200" err="1"/>
              <a:t>Ther</a:t>
            </a:r>
            <a:r>
              <a:rPr lang="en-US" sz="1200"/>
              <a:t>. 1994;11:43–51.</a:t>
            </a:r>
            <a:endParaRPr lang="en-US" sz="1200">
              <a:cs typeface="Arial"/>
            </a:endParaRPr>
          </a:p>
        </p:txBody>
      </p:sp>
      <p:grpSp>
        <p:nvGrpSpPr>
          <p:cNvPr id="7" name="Group 6">
            <a:extLst>
              <a:ext uri="{FF2B5EF4-FFF2-40B4-BE49-F238E27FC236}">
                <a16:creationId xmlns:a16="http://schemas.microsoft.com/office/drawing/2014/main" id="{1196C96D-96D9-4A54-B008-5453C1854F71}"/>
              </a:ext>
            </a:extLst>
          </p:cNvPr>
          <p:cNvGrpSpPr/>
          <p:nvPr/>
        </p:nvGrpSpPr>
        <p:grpSpPr>
          <a:xfrm>
            <a:off x="7270454" y="1852921"/>
            <a:ext cx="4148831" cy="2422866"/>
            <a:chOff x="7945515" y="3821847"/>
            <a:chExt cx="4148831" cy="2422866"/>
          </a:xfrm>
        </p:grpSpPr>
        <p:pic>
          <p:nvPicPr>
            <p:cNvPr id="4" name="Picture 3">
              <a:extLst>
                <a:ext uri="{FF2B5EF4-FFF2-40B4-BE49-F238E27FC236}">
                  <a16:creationId xmlns:a16="http://schemas.microsoft.com/office/drawing/2014/main" id="{A6220871-B224-4301-A275-E77A3A0E8E04}"/>
                </a:ext>
              </a:extLst>
            </p:cNvPr>
            <p:cNvPicPr>
              <a:picLocks noChangeAspect="1"/>
            </p:cNvPicPr>
            <p:nvPr/>
          </p:nvPicPr>
          <p:blipFill>
            <a:blip r:embed="rId2"/>
            <a:stretch>
              <a:fillRect/>
            </a:stretch>
          </p:blipFill>
          <p:spPr>
            <a:xfrm>
              <a:off x="7945515" y="3821847"/>
              <a:ext cx="4148831" cy="2167698"/>
            </a:xfrm>
            <a:prstGeom prst="rect">
              <a:avLst/>
            </a:prstGeom>
          </p:spPr>
        </p:pic>
        <p:sp>
          <p:nvSpPr>
            <p:cNvPr id="6" name="TextBox 5">
              <a:extLst>
                <a:ext uri="{FF2B5EF4-FFF2-40B4-BE49-F238E27FC236}">
                  <a16:creationId xmlns:a16="http://schemas.microsoft.com/office/drawing/2014/main" id="{678CF6F8-8FC2-44A6-8E50-95D23D6DE1DB}"/>
                </a:ext>
              </a:extLst>
            </p:cNvPr>
            <p:cNvSpPr txBox="1"/>
            <p:nvPr/>
          </p:nvSpPr>
          <p:spPr>
            <a:xfrm>
              <a:off x="8863203" y="5967714"/>
              <a:ext cx="2313454" cy="276999"/>
            </a:xfrm>
            <a:prstGeom prst="rect">
              <a:avLst/>
            </a:prstGeom>
            <a:noFill/>
          </p:spPr>
          <p:txBody>
            <a:bodyPr wrap="none" rtlCol="0">
              <a:spAutoFit/>
            </a:bodyPr>
            <a:lstStyle/>
            <a:p>
              <a:r>
                <a:rPr lang="en-US" sz="1200"/>
                <a:t>Blue perialveolar fibrin deposits</a:t>
              </a:r>
            </a:p>
          </p:txBody>
        </p:sp>
      </p:grpSp>
      <p:sp>
        <p:nvSpPr>
          <p:cNvPr id="9" name="Content Placeholder 8">
            <a:extLst>
              <a:ext uri="{FF2B5EF4-FFF2-40B4-BE49-F238E27FC236}">
                <a16:creationId xmlns:a16="http://schemas.microsoft.com/office/drawing/2014/main" id="{2ABEE914-ACBA-4AED-B541-E3146A33EB3D}"/>
              </a:ext>
            </a:extLst>
          </p:cNvPr>
          <p:cNvSpPr>
            <a:spLocks noGrp="1"/>
          </p:cNvSpPr>
          <p:nvPr>
            <p:ph idx="1"/>
          </p:nvPr>
        </p:nvSpPr>
        <p:spPr>
          <a:xfrm>
            <a:off x="838200" y="1825625"/>
            <a:ext cx="6260674" cy="4351338"/>
          </a:xfrm>
        </p:spPr>
        <p:txBody>
          <a:bodyPr vert="horz" lIns="91440" tIns="45720" rIns="91440" bIns="45720" rtlCol="0" anchor="t">
            <a:normAutofit/>
          </a:bodyPr>
          <a:lstStyle/>
          <a:p>
            <a:r>
              <a:rPr lang="en-US">
                <a:ea typeface="+mn-lt"/>
                <a:cs typeface="+mn-lt"/>
              </a:rPr>
              <a:t>Pre-COVID Tissue Plasminogen Activator (TPA) in ARDS increases PaO2∏ </a:t>
            </a:r>
            <a:endParaRPr lang="en-US">
              <a:cs typeface="Arial" panose="020B0604020202020204"/>
            </a:endParaRPr>
          </a:p>
          <a:p>
            <a:r>
              <a:rPr lang="en-US">
                <a:ea typeface="+mn-lt"/>
                <a:cs typeface="+mn-lt"/>
              </a:rPr>
              <a:t>Beth Israel COVID TPA trial </a:t>
            </a:r>
            <a:endParaRPr lang="en-US"/>
          </a:p>
          <a:p>
            <a:pPr lvl="1"/>
            <a:r>
              <a:rPr lang="en-US">
                <a:ea typeface="+mn-lt"/>
                <a:cs typeface="+mn-lt"/>
              </a:rPr>
              <a:t>25mg (over 2 hours) followed by 25mg / </a:t>
            </a:r>
            <a:br>
              <a:rPr lang="en-US">
                <a:ea typeface="+mn-lt"/>
                <a:cs typeface="+mn-lt"/>
              </a:rPr>
            </a:br>
            <a:r>
              <a:rPr lang="en-US">
                <a:ea typeface="+mn-lt"/>
                <a:cs typeface="+mn-lt"/>
              </a:rPr>
              <a:t>22 hours </a:t>
            </a:r>
            <a:endParaRPr lang="en-US">
              <a:cs typeface="Arial"/>
            </a:endParaRPr>
          </a:p>
          <a:p>
            <a:pPr lvl="1"/>
            <a:r>
              <a:rPr lang="en-US">
                <a:ea typeface="+mn-lt"/>
                <a:cs typeface="+mn-lt"/>
              </a:rPr>
              <a:t>Responders continued on heparin </a:t>
            </a:r>
            <a:endParaRPr lang="en-US">
              <a:cs typeface="Arial"/>
            </a:endParaRPr>
          </a:p>
          <a:p>
            <a:r>
              <a:rPr lang="en-US">
                <a:ea typeface="+mn-lt"/>
                <a:cs typeface="+mn-lt"/>
              </a:rPr>
              <a:t>COVID Hope Trial </a:t>
            </a:r>
            <a:endParaRPr lang="en-US"/>
          </a:p>
          <a:p>
            <a:pPr lvl="1"/>
            <a:r>
              <a:rPr lang="en-US">
                <a:ea typeface="+mn-lt"/>
                <a:cs typeface="+mn-lt"/>
              </a:rPr>
              <a:t>Inhaled Heparin + NAC   </a:t>
            </a:r>
            <a:endParaRPr lang="en-US">
              <a:cs typeface="Arial"/>
            </a:endParaRPr>
          </a:p>
        </p:txBody>
      </p:sp>
    </p:spTree>
    <p:extLst>
      <p:ext uri="{BB962C8B-B14F-4D97-AF65-F5344CB8AC3E}">
        <p14:creationId xmlns:p14="http://schemas.microsoft.com/office/powerpoint/2010/main" val="1408347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DAEA-A51D-4B7B-B0BA-95EB5A1CEA76}"/>
              </a:ext>
            </a:extLst>
          </p:cNvPr>
          <p:cNvSpPr>
            <a:spLocks noGrp="1"/>
          </p:cNvSpPr>
          <p:nvPr>
            <p:ph type="title"/>
          </p:nvPr>
        </p:nvSpPr>
        <p:spPr/>
        <p:txBody>
          <a:bodyPr/>
          <a:lstStyle/>
          <a:p>
            <a:r>
              <a:rPr lang="en-US"/>
              <a:t>Other Agents </a:t>
            </a:r>
          </a:p>
        </p:txBody>
      </p:sp>
      <p:sp>
        <p:nvSpPr>
          <p:cNvPr id="3" name="Content Placeholder 2">
            <a:extLst>
              <a:ext uri="{FF2B5EF4-FFF2-40B4-BE49-F238E27FC236}">
                <a16:creationId xmlns:a16="http://schemas.microsoft.com/office/drawing/2014/main" id="{A755E68C-ADB6-4520-AEFC-77296360DB75}"/>
              </a:ext>
            </a:extLst>
          </p:cNvPr>
          <p:cNvSpPr>
            <a:spLocks noGrp="1"/>
          </p:cNvSpPr>
          <p:nvPr>
            <p:ph sz="half" idx="1"/>
          </p:nvPr>
        </p:nvSpPr>
        <p:spPr>
          <a:xfrm>
            <a:off x="838200" y="1825625"/>
            <a:ext cx="5060497" cy="4428654"/>
          </a:xfrm>
        </p:spPr>
        <p:txBody>
          <a:bodyPr>
            <a:normAutofit/>
          </a:bodyPr>
          <a:lstStyle/>
          <a:p>
            <a:r>
              <a:rPr lang="en-US"/>
              <a:t>Direct Thrombin Inhibitors </a:t>
            </a:r>
          </a:p>
          <a:p>
            <a:pPr lvl="1"/>
            <a:r>
              <a:rPr lang="en-US"/>
              <a:t>Bivalirudin &amp; </a:t>
            </a:r>
            <a:r>
              <a:rPr lang="en-US" err="1"/>
              <a:t>Argatroban</a:t>
            </a:r>
            <a:endParaRPr lang="en-US"/>
          </a:p>
          <a:p>
            <a:pPr lvl="1"/>
            <a:r>
              <a:rPr lang="en-US"/>
              <a:t>HIT and heparin resistance</a:t>
            </a:r>
          </a:p>
          <a:p>
            <a:pPr lvl="1"/>
            <a:r>
              <a:rPr lang="en-US" u="sng"/>
              <a:t>PTT dependent monitoring</a:t>
            </a:r>
          </a:p>
          <a:p>
            <a:pPr lvl="1"/>
            <a:r>
              <a:rPr lang="en-US"/>
              <a:t>Inhibit </a:t>
            </a:r>
            <a:r>
              <a:rPr lang="en-US" err="1"/>
              <a:t>IIa</a:t>
            </a:r>
            <a:r>
              <a:rPr lang="en-US"/>
              <a:t> </a:t>
            </a:r>
          </a:p>
          <a:p>
            <a:pPr lvl="1"/>
            <a:r>
              <a:rPr lang="en-US"/>
              <a:t>No reversal agents</a:t>
            </a:r>
          </a:p>
          <a:p>
            <a:pPr lvl="1"/>
            <a:r>
              <a:rPr lang="en-US"/>
              <a:t>Act in plasma and clot</a:t>
            </a:r>
          </a:p>
          <a:p>
            <a:pPr lvl="1"/>
            <a:r>
              <a:rPr lang="en-US"/>
              <a:t>Expensive ($400-4000 per day)</a:t>
            </a:r>
          </a:p>
        </p:txBody>
      </p:sp>
      <p:sp>
        <p:nvSpPr>
          <p:cNvPr id="4" name="Content Placeholder 3">
            <a:extLst>
              <a:ext uri="{FF2B5EF4-FFF2-40B4-BE49-F238E27FC236}">
                <a16:creationId xmlns:a16="http://schemas.microsoft.com/office/drawing/2014/main" id="{6E3F2F82-1352-4C79-B6FB-BA49FCDDD6A6}"/>
              </a:ext>
            </a:extLst>
          </p:cNvPr>
          <p:cNvSpPr>
            <a:spLocks noGrp="1"/>
          </p:cNvSpPr>
          <p:nvPr>
            <p:ph sz="half" idx="2"/>
          </p:nvPr>
        </p:nvSpPr>
        <p:spPr/>
        <p:txBody>
          <a:bodyPr>
            <a:normAutofit/>
          </a:bodyPr>
          <a:lstStyle/>
          <a:p>
            <a:r>
              <a:rPr lang="en-US"/>
              <a:t>Direct Oral </a:t>
            </a:r>
            <a:r>
              <a:rPr lang="en-US" err="1"/>
              <a:t>AntiCoagulants</a:t>
            </a:r>
            <a:r>
              <a:rPr lang="en-US"/>
              <a:t> (DOAC)</a:t>
            </a:r>
          </a:p>
          <a:p>
            <a:pPr lvl="1"/>
            <a:r>
              <a:rPr lang="en-US"/>
              <a:t>Direct Xa inhibitors</a:t>
            </a:r>
          </a:p>
          <a:p>
            <a:pPr lvl="1"/>
            <a:r>
              <a:rPr lang="en-US"/>
              <a:t>Minimal monitoring needed</a:t>
            </a:r>
          </a:p>
          <a:p>
            <a:pPr lvl="1"/>
            <a:r>
              <a:rPr lang="en-US"/>
              <a:t>Can be used for </a:t>
            </a:r>
            <a:r>
              <a:rPr lang="en-US" err="1"/>
              <a:t>ppx</a:t>
            </a:r>
            <a:r>
              <a:rPr lang="en-US"/>
              <a:t> or </a:t>
            </a:r>
            <a:r>
              <a:rPr lang="en-US" err="1"/>
              <a:t>tx</a:t>
            </a:r>
            <a:r>
              <a:rPr lang="en-US"/>
              <a:t> </a:t>
            </a:r>
          </a:p>
          <a:p>
            <a:pPr lvl="1"/>
            <a:r>
              <a:rPr lang="en-US"/>
              <a:t>Apixaban reversal</a:t>
            </a:r>
          </a:p>
          <a:p>
            <a:pPr lvl="1"/>
            <a:r>
              <a:rPr lang="en-US"/>
              <a:t>Preferred over coumadin</a:t>
            </a:r>
          </a:p>
        </p:txBody>
      </p:sp>
    </p:spTree>
    <p:extLst>
      <p:ext uri="{BB962C8B-B14F-4D97-AF65-F5344CB8AC3E}">
        <p14:creationId xmlns:p14="http://schemas.microsoft.com/office/powerpoint/2010/main" val="3460929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E3FF-6FEF-4383-B210-DC5F10A11349}"/>
              </a:ext>
            </a:extLst>
          </p:cNvPr>
          <p:cNvSpPr>
            <a:spLocks noGrp="1"/>
          </p:cNvSpPr>
          <p:nvPr>
            <p:ph type="title"/>
          </p:nvPr>
        </p:nvSpPr>
        <p:spPr/>
        <p:txBody>
          <a:bodyPr/>
          <a:lstStyle/>
          <a:p>
            <a:r>
              <a:rPr lang="en-US"/>
              <a:t>Coagulation and Monitoring</a:t>
            </a:r>
          </a:p>
        </p:txBody>
      </p:sp>
      <p:sp>
        <p:nvSpPr>
          <p:cNvPr id="3" name="Content Placeholder 2">
            <a:extLst>
              <a:ext uri="{FF2B5EF4-FFF2-40B4-BE49-F238E27FC236}">
                <a16:creationId xmlns:a16="http://schemas.microsoft.com/office/drawing/2014/main" id="{30E9202E-44CA-4B0C-A2E0-48ECC9AD0E7B}"/>
              </a:ext>
            </a:extLst>
          </p:cNvPr>
          <p:cNvSpPr>
            <a:spLocks noGrp="1"/>
          </p:cNvSpPr>
          <p:nvPr>
            <p:ph idx="1"/>
          </p:nvPr>
        </p:nvSpPr>
        <p:spPr/>
        <p:txBody>
          <a:bodyPr>
            <a:normAutofit/>
          </a:bodyPr>
          <a:lstStyle/>
          <a:p>
            <a:r>
              <a:rPr lang="en-US"/>
              <a:t>Activated Clotting Time (ACT)</a:t>
            </a:r>
          </a:p>
          <a:p>
            <a:pPr lvl="1"/>
            <a:r>
              <a:rPr lang="en-US" u="sng"/>
              <a:t>ACT is poorly associated with heparin dosing, bleeding, clotting</a:t>
            </a:r>
          </a:p>
          <a:p>
            <a:pPr lvl="1"/>
            <a:r>
              <a:rPr lang="en-US"/>
              <a:t>All ACT is not the same  </a:t>
            </a:r>
          </a:p>
          <a:p>
            <a:pPr lvl="2"/>
            <a:r>
              <a:rPr lang="en-US"/>
              <a:t>Many devices (ACT, ACT Plus, ACT </a:t>
            </a:r>
            <a:r>
              <a:rPr lang="en-US" err="1"/>
              <a:t>Hemacron</a:t>
            </a:r>
            <a:r>
              <a:rPr lang="en-US"/>
              <a:t> …)</a:t>
            </a:r>
          </a:p>
          <a:p>
            <a:pPr lvl="2"/>
            <a:r>
              <a:rPr lang="en-US"/>
              <a:t>“Normal” range is different with each device </a:t>
            </a:r>
          </a:p>
          <a:p>
            <a:pPr lvl="1"/>
            <a:r>
              <a:rPr lang="en-US"/>
              <a:t>Confounders: hemodilution, anemia, factor deficiency, hypothermia, low fibrinogen, platelet function and number, d-dimer</a:t>
            </a:r>
          </a:p>
          <a:p>
            <a:r>
              <a:rPr lang="en-US"/>
              <a:t>PTT and Anti-</a:t>
            </a:r>
            <a:r>
              <a:rPr lang="en-US" err="1"/>
              <a:t>Xa</a:t>
            </a:r>
            <a:r>
              <a:rPr lang="en-US"/>
              <a:t> testing are preferred to ACT</a:t>
            </a:r>
          </a:p>
          <a:p>
            <a:pPr lvl="2"/>
            <a:endParaRPr lang="en-US"/>
          </a:p>
        </p:txBody>
      </p:sp>
      <p:sp>
        <p:nvSpPr>
          <p:cNvPr id="8" name="Content Placeholder 2">
            <a:extLst>
              <a:ext uri="{FF2B5EF4-FFF2-40B4-BE49-F238E27FC236}">
                <a16:creationId xmlns:a16="http://schemas.microsoft.com/office/drawing/2014/main" id="{664FFEBC-1573-4783-B072-74DED8474835}"/>
              </a:ext>
            </a:extLst>
          </p:cNvPr>
          <p:cNvSpPr txBox="1">
            <a:spLocks/>
          </p:cNvSpPr>
          <p:nvPr/>
        </p:nvSpPr>
        <p:spPr>
          <a:xfrm>
            <a:off x="6861495" y="1690688"/>
            <a:ext cx="5257800" cy="3886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177642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9939-7B44-4BF2-BBB8-8E0A2C611473}"/>
              </a:ext>
            </a:extLst>
          </p:cNvPr>
          <p:cNvSpPr>
            <a:spLocks noGrp="1"/>
          </p:cNvSpPr>
          <p:nvPr>
            <p:ph type="title"/>
          </p:nvPr>
        </p:nvSpPr>
        <p:spPr/>
        <p:txBody>
          <a:bodyPr>
            <a:normAutofit/>
          </a:bodyPr>
          <a:lstStyle/>
          <a:p>
            <a:r>
              <a:rPr lang="en-US">
                <a:ea typeface="+mj-lt"/>
                <a:cs typeface="+mj-lt"/>
              </a:rPr>
              <a:t>Anticoagulation Monitoring in COVID</a:t>
            </a:r>
            <a:br>
              <a:rPr lang="en-US">
                <a:ea typeface="+mj-lt"/>
                <a:cs typeface="+mj-lt"/>
              </a:rPr>
            </a:br>
            <a:r>
              <a:rPr lang="en-US" sz="2000" b="0">
                <a:solidFill>
                  <a:schemeClr val="tx1"/>
                </a:solidFill>
                <a:ea typeface="+mj-lt"/>
                <a:cs typeface="+mj-lt"/>
              </a:rPr>
              <a:t>TLDR: Anti-Xa heparin monitoring is better. Non-heparin PTT confounds in COVID are strong and variable.</a:t>
            </a:r>
          </a:p>
        </p:txBody>
      </p:sp>
      <p:sp>
        <p:nvSpPr>
          <p:cNvPr id="3" name="Content Placeholder 2">
            <a:extLst>
              <a:ext uri="{FF2B5EF4-FFF2-40B4-BE49-F238E27FC236}">
                <a16:creationId xmlns:a16="http://schemas.microsoft.com/office/drawing/2014/main" id="{C095F008-5A0A-478B-BCFF-5ABDED05B721}"/>
              </a:ext>
            </a:extLst>
          </p:cNvPr>
          <p:cNvSpPr>
            <a:spLocks noGrp="1"/>
          </p:cNvSpPr>
          <p:nvPr>
            <p:ph sz="half" idx="1"/>
          </p:nvPr>
        </p:nvSpPr>
        <p:spPr/>
        <p:txBody>
          <a:bodyPr vert="horz" lIns="91440" tIns="45720" rIns="91440" bIns="45720" rtlCol="0" anchor="t">
            <a:normAutofit fontScale="85000" lnSpcReduction="10000"/>
          </a:bodyPr>
          <a:lstStyle/>
          <a:p>
            <a:pPr marL="0" indent="0">
              <a:buNone/>
            </a:pPr>
            <a:r>
              <a:rPr lang="en-US" sz="2800">
                <a:ea typeface="+mn-lt"/>
                <a:cs typeface="+mn-lt"/>
              </a:rPr>
              <a:t>Partial Thromboplastin Time (PTT)</a:t>
            </a:r>
            <a:endParaRPr lang="en-US" sz="2800"/>
          </a:p>
          <a:p>
            <a:r>
              <a:rPr lang="en-US" sz="2100">
                <a:ea typeface="+mn-lt"/>
                <a:cs typeface="+mn-lt"/>
              </a:rPr>
              <a:t>Intrinsic pathway (</a:t>
            </a:r>
            <a:r>
              <a:rPr lang="en-US" sz="2100" u="sng">
                <a:ea typeface="+mn-lt"/>
                <a:cs typeface="+mn-lt"/>
              </a:rPr>
              <a:t>VIII</a:t>
            </a:r>
            <a:r>
              <a:rPr lang="en-US" sz="2100">
                <a:ea typeface="+mn-lt"/>
                <a:cs typeface="+mn-lt"/>
              </a:rPr>
              <a:t>,IX,X,XI,XII)</a:t>
            </a:r>
          </a:p>
          <a:p>
            <a:r>
              <a:rPr lang="en-US" sz="2100">
                <a:ea typeface="+mn-lt"/>
                <a:cs typeface="+mn-lt"/>
              </a:rPr>
              <a:t>No standard lab technique</a:t>
            </a:r>
          </a:p>
          <a:p>
            <a:pPr lvl="1">
              <a:buFont typeface="Arial" charset="-120"/>
              <a:buChar char="•"/>
            </a:pPr>
            <a:r>
              <a:rPr lang="en-US" sz="1900">
                <a:ea typeface="+mn-lt"/>
                <a:cs typeface="+mn-lt"/>
              </a:rPr>
              <a:t>300+ protocols</a:t>
            </a:r>
          </a:p>
          <a:p>
            <a:pPr lvl="1">
              <a:buFont typeface="Arial" charset="-120"/>
              <a:buChar char="•"/>
            </a:pPr>
            <a:r>
              <a:rPr lang="en-US" sz="1900">
                <a:ea typeface="+mn-lt"/>
                <a:cs typeface="+mn-lt"/>
              </a:rPr>
              <a:t>Goal 1.5-2.5 x normal/baseline</a:t>
            </a:r>
          </a:p>
          <a:p>
            <a:pPr lvl="1">
              <a:buFont typeface="Arial" charset="-120"/>
              <a:buChar char="•"/>
            </a:pPr>
            <a:r>
              <a:rPr lang="en-US" sz="1900">
                <a:ea typeface="+mn-lt"/>
                <a:cs typeface="+mn-lt"/>
              </a:rPr>
              <a:t>No standard control</a:t>
            </a:r>
          </a:p>
          <a:p>
            <a:r>
              <a:rPr lang="en-US" sz="2100">
                <a:ea typeface="+mn-lt"/>
                <a:cs typeface="+mn-lt"/>
              </a:rPr>
              <a:t>Weak correlation to heparin dosing</a:t>
            </a:r>
          </a:p>
          <a:p>
            <a:r>
              <a:rPr lang="en-US" sz="2100">
                <a:ea typeface="+mn-lt"/>
                <a:cs typeface="+mn-lt"/>
              </a:rPr>
              <a:t>Reduced PTT</a:t>
            </a:r>
          </a:p>
          <a:p>
            <a:pPr lvl="1">
              <a:buFont typeface="Arial" charset="-120"/>
              <a:buChar char="•"/>
            </a:pPr>
            <a:r>
              <a:rPr lang="en-US" sz="1900">
                <a:ea typeface="+mn-lt"/>
                <a:cs typeface="+mn-lt"/>
              </a:rPr>
              <a:t>High levels of factor VIII and fibrinogen </a:t>
            </a:r>
          </a:p>
          <a:p>
            <a:r>
              <a:rPr lang="en-US" sz="2100">
                <a:ea typeface="+mn-lt"/>
                <a:cs typeface="+mn-lt"/>
              </a:rPr>
              <a:t>Prolonged PTT </a:t>
            </a:r>
          </a:p>
          <a:p>
            <a:pPr lvl="1">
              <a:buFont typeface="Arial" charset="-120"/>
              <a:buChar char="•"/>
            </a:pPr>
            <a:r>
              <a:rPr lang="en-US" sz="1900">
                <a:ea typeface="+mn-lt"/>
                <a:cs typeface="+mn-lt"/>
              </a:rPr>
              <a:t>Anemia/polycythemia, low fibrinogen, </a:t>
            </a:r>
            <a:br>
              <a:rPr lang="en-US" sz="1900">
                <a:ea typeface="+mn-lt"/>
                <a:cs typeface="+mn-lt"/>
              </a:rPr>
            </a:br>
            <a:r>
              <a:rPr lang="en-US" sz="1900" u="sng">
                <a:ea typeface="+mn-lt"/>
                <a:cs typeface="+mn-lt"/>
              </a:rPr>
              <a:t>d-dimer</a:t>
            </a:r>
            <a:r>
              <a:rPr lang="en-US" sz="1900">
                <a:ea typeface="+mn-lt"/>
                <a:cs typeface="+mn-lt"/>
              </a:rPr>
              <a:t>, </a:t>
            </a:r>
            <a:r>
              <a:rPr lang="en-US" sz="1900" u="sng">
                <a:ea typeface="+mn-lt"/>
                <a:cs typeface="+mn-lt"/>
              </a:rPr>
              <a:t>CRP</a:t>
            </a:r>
            <a:r>
              <a:rPr lang="en-US" sz="1900" b="1" u="sng">
                <a:ea typeface="+mn-lt"/>
                <a:cs typeface="+mn-lt"/>
              </a:rPr>
              <a:t>,</a:t>
            </a:r>
            <a:r>
              <a:rPr lang="en-US" sz="1900">
                <a:ea typeface="+mn-lt"/>
                <a:cs typeface="+mn-lt"/>
              </a:rPr>
              <a:t> </a:t>
            </a:r>
            <a:r>
              <a:rPr lang="en-US" sz="1900" u="sng">
                <a:ea typeface="+mn-lt"/>
                <a:cs typeface="+mn-lt"/>
              </a:rPr>
              <a:t>liver dysfunction,</a:t>
            </a:r>
            <a:r>
              <a:rPr lang="en-US" sz="1900">
                <a:ea typeface="+mn-lt"/>
                <a:cs typeface="+mn-lt"/>
              </a:rPr>
              <a:t>  low factor levels, low or dysfunctional platelets, lupus, tube filling errors, delayed processing, diurnal changes, sample transport temp… </a:t>
            </a:r>
          </a:p>
          <a:p>
            <a:endParaRPr lang="en-US">
              <a:cs typeface="Arial"/>
            </a:endParaRPr>
          </a:p>
          <a:p>
            <a:endParaRPr lang="en-US">
              <a:cs typeface="Arial"/>
            </a:endParaRPr>
          </a:p>
        </p:txBody>
      </p:sp>
      <p:sp>
        <p:nvSpPr>
          <p:cNvPr id="4" name="Content Placeholder 3">
            <a:extLst>
              <a:ext uri="{FF2B5EF4-FFF2-40B4-BE49-F238E27FC236}">
                <a16:creationId xmlns:a16="http://schemas.microsoft.com/office/drawing/2014/main" id="{4B0F84A4-0AA8-4789-B1DB-70A26EC80216}"/>
              </a:ext>
            </a:extLst>
          </p:cNvPr>
          <p:cNvSpPr>
            <a:spLocks noGrp="1"/>
          </p:cNvSpPr>
          <p:nvPr>
            <p:ph sz="half" idx="2"/>
          </p:nvPr>
        </p:nvSpPr>
        <p:spPr/>
        <p:txBody>
          <a:bodyPr vert="horz" lIns="91440" tIns="45720" rIns="91440" bIns="45720" rtlCol="0" anchor="t">
            <a:normAutofit fontScale="85000" lnSpcReduction="10000"/>
          </a:bodyPr>
          <a:lstStyle/>
          <a:p>
            <a:pPr marL="0" indent="0">
              <a:buNone/>
            </a:pPr>
            <a:r>
              <a:rPr lang="en-US" sz="2800">
                <a:ea typeface="+mn-lt"/>
                <a:cs typeface="+mn-lt"/>
              </a:rPr>
              <a:t>Anti-X</a:t>
            </a:r>
            <a:endParaRPr lang="en-US" sz="2800">
              <a:cs typeface="Arial" panose="020B0604020202020204"/>
            </a:endParaRPr>
          </a:p>
          <a:p>
            <a:r>
              <a:rPr lang="en-US" sz="2100">
                <a:ea typeface="+mn-lt"/>
                <a:cs typeface="+mn-lt"/>
              </a:rPr>
              <a:t>Inhibition of Xa</a:t>
            </a:r>
          </a:p>
          <a:p>
            <a:pPr lvl="1">
              <a:buFont typeface="Arial" charset="-120"/>
              <a:buChar char="•"/>
            </a:pPr>
            <a:r>
              <a:rPr lang="en-US" sz="2100">
                <a:ea typeface="+mn-lt"/>
                <a:cs typeface="+mn-lt"/>
              </a:rPr>
              <a:t>Pure heparin/AT test</a:t>
            </a:r>
          </a:p>
          <a:p>
            <a:r>
              <a:rPr lang="en-US" sz="2100">
                <a:ea typeface="+mn-lt"/>
                <a:cs typeface="+mn-lt"/>
              </a:rPr>
              <a:t>Gold standard (expensive, availability)</a:t>
            </a:r>
          </a:p>
          <a:p>
            <a:r>
              <a:rPr lang="en-US" sz="2100">
                <a:ea typeface="+mn-lt"/>
                <a:cs typeface="+mn-lt"/>
              </a:rPr>
              <a:t>Goal 0.3-0.7 IU</a:t>
            </a:r>
          </a:p>
          <a:p>
            <a:r>
              <a:rPr lang="en-US" sz="2100">
                <a:ea typeface="+mn-lt"/>
                <a:cs typeface="+mn-lt"/>
              </a:rPr>
              <a:t>Confounds </a:t>
            </a:r>
            <a:r>
              <a:rPr lang="en-US" sz="2100" u="sng">
                <a:ea typeface="+mn-lt"/>
                <a:cs typeface="+mn-lt"/>
              </a:rPr>
              <a:t>LOWER </a:t>
            </a:r>
            <a:r>
              <a:rPr lang="en-US" sz="2100">
                <a:ea typeface="+mn-lt"/>
                <a:cs typeface="+mn-lt"/>
              </a:rPr>
              <a:t>reported values:</a:t>
            </a:r>
          </a:p>
          <a:p>
            <a:pPr lvl="1">
              <a:buFont typeface="Arial" charset="-120"/>
              <a:buChar char="•"/>
            </a:pPr>
            <a:r>
              <a:rPr lang="en-US" sz="2100">
                <a:ea typeface="+mn-lt"/>
                <a:cs typeface="+mn-lt"/>
              </a:rPr>
              <a:t>Triglycerides&gt; 350mg/dl, Total bilirubin &gt; 6 mg/dl, hemolysis, post </a:t>
            </a:r>
            <a:r>
              <a:rPr lang="en-US" sz="2100" err="1">
                <a:ea typeface="+mn-lt"/>
                <a:cs typeface="+mn-lt"/>
              </a:rPr>
              <a:t>tPA</a:t>
            </a:r>
            <a:r>
              <a:rPr lang="en-US" sz="2100">
                <a:ea typeface="+mn-lt"/>
                <a:cs typeface="+mn-lt"/>
              </a:rPr>
              <a:t> </a:t>
            </a:r>
          </a:p>
          <a:p>
            <a:pPr lvl="1">
              <a:buFont typeface="Arial" charset="-120"/>
              <a:buChar char="•"/>
            </a:pPr>
            <a:r>
              <a:rPr lang="en-US" sz="2100">
                <a:ea typeface="+mn-lt"/>
                <a:cs typeface="+mn-lt"/>
              </a:rPr>
              <a:t>Cause OVER</a:t>
            </a:r>
            <a:r>
              <a:rPr lang="en-US" sz="2100" b="1">
                <a:ea typeface="+mn-lt"/>
                <a:cs typeface="+mn-lt"/>
              </a:rPr>
              <a:t> </a:t>
            </a:r>
            <a:r>
              <a:rPr lang="en-US" sz="2100">
                <a:ea typeface="+mn-lt"/>
                <a:cs typeface="+mn-lt"/>
              </a:rPr>
              <a:t>dosing of heparin</a:t>
            </a:r>
          </a:p>
          <a:p>
            <a:r>
              <a:rPr lang="en-US" sz="2100">
                <a:ea typeface="+mn-lt"/>
                <a:cs typeface="+mn-lt"/>
              </a:rPr>
              <a:t>No effect from fibrinogen &amp; platelets</a:t>
            </a:r>
            <a:endParaRPr lang="en-US" sz="2100">
              <a:cs typeface="Arial"/>
            </a:endParaRPr>
          </a:p>
          <a:p>
            <a:endParaRPr lang="en-US">
              <a:cs typeface="Arial"/>
            </a:endParaRPr>
          </a:p>
        </p:txBody>
      </p:sp>
      <p:sp>
        <p:nvSpPr>
          <p:cNvPr id="5" name="Date Placeholder 4">
            <a:extLst>
              <a:ext uri="{FF2B5EF4-FFF2-40B4-BE49-F238E27FC236}">
                <a16:creationId xmlns:a16="http://schemas.microsoft.com/office/drawing/2014/main" id="{36162C5B-B790-435C-920F-4A68ED065A3A}"/>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7" name="Picture 6" descr="A close up of text on a white background&#10;&#10;Description generated with high confidence">
            <a:extLst>
              <a:ext uri="{FF2B5EF4-FFF2-40B4-BE49-F238E27FC236}">
                <a16:creationId xmlns:a16="http://schemas.microsoft.com/office/drawing/2014/main" id="{302D9A5B-5558-4069-9175-3A8C1DFDDA83}"/>
              </a:ext>
            </a:extLst>
          </p:cNvPr>
          <p:cNvPicPr>
            <a:picLocks noChangeAspect="1"/>
          </p:cNvPicPr>
          <p:nvPr/>
        </p:nvPicPr>
        <p:blipFill>
          <a:blip r:embed="rId2"/>
          <a:stretch>
            <a:fillRect/>
          </a:stretch>
        </p:blipFill>
        <p:spPr>
          <a:xfrm>
            <a:off x="6695430" y="5025395"/>
            <a:ext cx="3606613" cy="1320795"/>
          </a:xfrm>
          <a:prstGeom prst="rect">
            <a:avLst/>
          </a:prstGeom>
        </p:spPr>
      </p:pic>
      <p:sp>
        <p:nvSpPr>
          <p:cNvPr id="8" name="TextBox 7">
            <a:extLst>
              <a:ext uri="{FF2B5EF4-FFF2-40B4-BE49-F238E27FC236}">
                <a16:creationId xmlns:a16="http://schemas.microsoft.com/office/drawing/2014/main" id="{5BAE9ECB-0E8C-49DC-BBA5-9F4E21FBD874}"/>
              </a:ext>
            </a:extLst>
          </p:cNvPr>
          <p:cNvSpPr txBox="1"/>
          <p:nvPr/>
        </p:nvSpPr>
        <p:spPr>
          <a:xfrm>
            <a:off x="121716" y="6258628"/>
            <a:ext cx="462518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Arnouk S, et al. Evaluation of anti-Xa and activated partial thromboplastin time monitoring of heparin in adult patients receiving extracorporeal membrane oxygenation support. ASAIO Journal 66.3 (2020): 300-6.</a:t>
            </a:r>
            <a:r>
              <a:rPr lang="en-US" sz="1000">
                <a:cs typeface="Arial"/>
              </a:rPr>
              <a:t>​</a:t>
            </a:r>
            <a:endParaRPr lang="en-US" sz="1000"/>
          </a:p>
        </p:txBody>
      </p:sp>
    </p:spTree>
    <p:extLst>
      <p:ext uri="{BB962C8B-B14F-4D97-AF65-F5344CB8AC3E}">
        <p14:creationId xmlns:p14="http://schemas.microsoft.com/office/powerpoint/2010/main" val="3087243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1481-65C9-4222-881C-D25FE3DA0B8B}"/>
              </a:ext>
            </a:extLst>
          </p:cNvPr>
          <p:cNvSpPr>
            <a:spLocks noGrp="1"/>
          </p:cNvSpPr>
          <p:nvPr>
            <p:ph type="title"/>
          </p:nvPr>
        </p:nvSpPr>
        <p:spPr/>
        <p:txBody>
          <a:bodyPr/>
          <a:lstStyle/>
          <a:p>
            <a:r>
              <a:rPr lang="en-US"/>
              <a:t>Society COVID Recommendations</a:t>
            </a:r>
          </a:p>
        </p:txBody>
      </p:sp>
      <p:sp>
        <p:nvSpPr>
          <p:cNvPr id="3" name="Content Placeholder 2">
            <a:extLst>
              <a:ext uri="{FF2B5EF4-FFF2-40B4-BE49-F238E27FC236}">
                <a16:creationId xmlns:a16="http://schemas.microsoft.com/office/drawing/2014/main" id="{B52B4DFE-010C-4E6F-B1CE-73AE89FB3C3B}"/>
              </a:ext>
            </a:extLst>
          </p:cNvPr>
          <p:cNvSpPr>
            <a:spLocks noGrp="1"/>
          </p:cNvSpPr>
          <p:nvPr>
            <p:ph idx="1"/>
          </p:nvPr>
        </p:nvSpPr>
        <p:spPr>
          <a:xfrm>
            <a:off x="913795" y="1732449"/>
            <a:ext cx="10353762" cy="4632840"/>
          </a:xfrm>
        </p:spPr>
        <p:txBody>
          <a:bodyPr>
            <a:normAutofit/>
          </a:bodyPr>
          <a:lstStyle/>
          <a:p>
            <a:r>
              <a:rPr lang="en-US"/>
              <a:t>Limited data to alter generic ICU </a:t>
            </a:r>
            <a:r>
              <a:rPr lang="en-US" err="1"/>
              <a:t>ppx</a:t>
            </a:r>
            <a:endParaRPr lang="en-US"/>
          </a:p>
          <a:p>
            <a:r>
              <a:rPr lang="en-US"/>
              <a:t>ASA Critical Care Committee Member Experience</a:t>
            </a:r>
          </a:p>
          <a:p>
            <a:pPr lvl="1"/>
            <a:r>
              <a:rPr lang="en-US"/>
              <a:t>Full range of </a:t>
            </a:r>
            <a:r>
              <a:rPr lang="en-US" err="1"/>
              <a:t>tx</a:t>
            </a:r>
            <a:r>
              <a:rPr lang="en-US"/>
              <a:t> </a:t>
            </a:r>
          </a:p>
          <a:p>
            <a:r>
              <a:rPr lang="en-US"/>
              <a:t>International Society on Thrombosis and </a:t>
            </a:r>
            <a:r>
              <a:rPr lang="en-US" err="1"/>
              <a:t>Haemostasis</a:t>
            </a:r>
            <a:endParaRPr lang="en-US"/>
          </a:p>
          <a:p>
            <a:pPr lvl="1"/>
            <a:r>
              <a:rPr lang="en-US"/>
              <a:t>All COVID without contraindications: </a:t>
            </a:r>
            <a:r>
              <a:rPr lang="en-US" err="1"/>
              <a:t>ppx</a:t>
            </a:r>
            <a:r>
              <a:rPr lang="en-US"/>
              <a:t> LMWH</a:t>
            </a:r>
          </a:p>
          <a:p>
            <a:r>
              <a:rPr lang="en-US"/>
              <a:t>American Society of Hematology </a:t>
            </a:r>
          </a:p>
          <a:p>
            <a:pPr lvl="1"/>
            <a:r>
              <a:rPr lang="en-US"/>
              <a:t>Monitor for DIC</a:t>
            </a:r>
          </a:p>
          <a:p>
            <a:pPr lvl="1"/>
            <a:r>
              <a:rPr lang="en-US"/>
              <a:t>LMWH </a:t>
            </a:r>
            <a:r>
              <a:rPr lang="en-US" err="1"/>
              <a:t>ppx</a:t>
            </a:r>
            <a:r>
              <a:rPr lang="en-US"/>
              <a:t> hospitalized COVID (unless low </a:t>
            </a:r>
            <a:r>
              <a:rPr lang="en-US" err="1"/>
              <a:t>plt</a:t>
            </a:r>
            <a:r>
              <a:rPr lang="en-US"/>
              <a:t>/ fibrinogen) </a:t>
            </a:r>
          </a:p>
          <a:p>
            <a:pPr lvl="2"/>
            <a:r>
              <a:rPr lang="en-US"/>
              <a:t>***Dose adjustment for obesity and renal failure***</a:t>
            </a:r>
          </a:p>
          <a:p>
            <a:pPr lvl="1"/>
            <a:r>
              <a:rPr lang="en-US"/>
              <a:t>Full anticoagulation only for documented thrombus</a:t>
            </a:r>
          </a:p>
        </p:txBody>
      </p:sp>
      <p:pic>
        <p:nvPicPr>
          <p:cNvPr id="4098" name="Picture 2" descr="Image result for american society of hematology">
            <a:extLst>
              <a:ext uri="{FF2B5EF4-FFF2-40B4-BE49-F238E27FC236}">
                <a16:creationId xmlns:a16="http://schemas.microsoft.com/office/drawing/2014/main" id="{3D326794-6896-4B98-B788-99139A126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397" y="4258741"/>
            <a:ext cx="1281113" cy="12811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13C6072-9EBE-40C8-A11E-4A87A8D05A88}"/>
              </a:ext>
            </a:extLst>
          </p:cNvPr>
          <p:cNvPicPr>
            <a:picLocks noChangeAspect="1"/>
          </p:cNvPicPr>
          <p:nvPr/>
        </p:nvPicPr>
        <p:blipFill>
          <a:blip r:embed="rId3"/>
          <a:stretch>
            <a:fillRect/>
          </a:stretch>
        </p:blipFill>
        <p:spPr>
          <a:xfrm>
            <a:off x="9777422" y="3098330"/>
            <a:ext cx="739063" cy="609228"/>
          </a:xfrm>
          <a:prstGeom prst="rect">
            <a:avLst/>
          </a:prstGeom>
        </p:spPr>
      </p:pic>
      <p:pic>
        <p:nvPicPr>
          <p:cNvPr id="4102" name="Picture 6" descr="Image result for american society of anesthesiologists">
            <a:extLst>
              <a:ext uri="{FF2B5EF4-FFF2-40B4-BE49-F238E27FC236}">
                <a16:creationId xmlns:a16="http://schemas.microsoft.com/office/drawing/2014/main" id="{6B4C435A-090D-49F1-976C-72169918C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6397" y="2030921"/>
            <a:ext cx="1438275"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07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4335-E747-49ED-A3DC-E59D8D962FC6}"/>
              </a:ext>
            </a:extLst>
          </p:cNvPr>
          <p:cNvSpPr>
            <a:spLocks noGrp="1"/>
          </p:cNvSpPr>
          <p:nvPr>
            <p:ph type="title"/>
          </p:nvPr>
        </p:nvSpPr>
        <p:spPr/>
        <p:txBody>
          <a:bodyPr/>
          <a:lstStyle/>
          <a:p>
            <a:r>
              <a:rPr lang="en-US">
                <a:cs typeface="Arial"/>
              </a:rPr>
              <a:t>What my team is doing now</a:t>
            </a:r>
            <a:endParaRPr lang="en-US"/>
          </a:p>
        </p:txBody>
      </p:sp>
      <p:sp>
        <p:nvSpPr>
          <p:cNvPr id="3" name="Content Placeholder 2">
            <a:extLst>
              <a:ext uri="{FF2B5EF4-FFF2-40B4-BE49-F238E27FC236}">
                <a16:creationId xmlns:a16="http://schemas.microsoft.com/office/drawing/2014/main" id="{BDE64682-830B-496F-8D15-32D8931CB11A}"/>
              </a:ext>
            </a:extLst>
          </p:cNvPr>
          <p:cNvSpPr>
            <a:spLocks noGrp="1"/>
          </p:cNvSpPr>
          <p:nvPr>
            <p:ph sz="half" idx="1"/>
          </p:nvPr>
        </p:nvSpPr>
        <p:spPr/>
        <p:txBody>
          <a:bodyPr vert="horz" lIns="91440" tIns="45720" rIns="91440" bIns="45720" rtlCol="0" anchor="t">
            <a:normAutofit/>
          </a:bodyPr>
          <a:lstStyle/>
          <a:p>
            <a:pPr marL="0" indent="0">
              <a:buNone/>
            </a:pPr>
            <a:r>
              <a:rPr lang="en-US" b="1">
                <a:ea typeface="+mn-lt"/>
                <a:cs typeface="+mn-lt"/>
              </a:rPr>
              <a:t>Non-surgical patients</a:t>
            </a:r>
            <a:endParaRPr lang="en-US" b="1"/>
          </a:p>
          <a:p>
            <a:r>
              <a:rPr lang="en-US" sz="2000">
                <a:ea typeface="+mn-lt"/>
                <a:cs typeface="+mn-lt"/>
              </a:rPr>
              <a:t>Floor: </a:t>
            </a:r>
            <a:r>
              <a:rPr lang="en-US" sz="2000" err="1">
                <a:ea typeface="+mn-lt"/>
                <a:cs typeface="+mn-lt"/>
              </a:rPr>
              <a:t>ppx</a:t>
            </a:r>
            <a:r>
              <a:rPr lang="en-US" sz="2000">
                <a:ea typeface="+mn-lt"/>
                <a:cs typeface="+mn-lt"/>
              </a:rPr>
              <a:t> LMWH daily</a:t>
            </a:r>
          </a:p>
          <a:p>
            <a:r>
              <a:rPr lang="en-US" sz="2000">
                <a:ea typeface="+mn-lt"/>
                <a:cs typeface="+mn-lt"/>
              </a:rPr>
              <a:t>ICU: </a:t>
            </a:r>
            <a:r>
              <a:rPr lang="en-US" sz="2000" err="1">
                <a:ea typeface="+mn-lt"/>
                <a:cs typeface="+mn-lt"/>
              </a:rPr>
              <a:t>ppx</a:t>
            </a:r>
            <a:r>
              <a:rPr lang="en-US" sz="2000">
                <a:ea typeface="+mn-lt"/>
                <a:cs typeface="+mn-lt"/>
              </a:rPr>
              <a:t> LMWH q 12h </a:t>
            </a:r>
          </a:p>
          <a:p>
            <a:r>
              <a:rPr lang="en-US" sz="2000">
                <a:ea typeface="+mn-lt"/>
                <a:cs typeface="+mn-lt"/>
              </a:rPr>
              <a:t>D-dimer &gt; 5 mcg/ml or line issues </a:t>
            </a:r>
          </a:p>
          <a:p>
            <a:pPr lvl="1">
              <a:buFont typeface="Arial" charset="-120"/>
              <a:buChar char="•"/>
            </a:pPr>
            <a:r>
              <a:rPr lang="en-US" sz="1800">
                <a:ea typeface="+mn-lt"/>
                <a:cs typeface="+mn-lt"/>
              </a:rPr>
              <a:t>Consider therapeutic case by case </a:t>
            </a:r>
          </a:p>
          <a:p>
            <a:pPr lvl="1">
              <a:buFont typeface="Arial" charset="-120"/>
              <a:buChar char="•"/>
            </a:pPr>
            <a:r>
              <a:rPr lang="en-US" sz="1800">
                <a:ea typeface="+mn-lt"/>
                <a:cs typeface="+mn-lt"/>
              </a:rPr>
              <a:t>Anti-Xa q 6-24h </a:t>
            </a:r>
          </a:p>
          <a:p>
            <a:pPr lvl="2">
              <a:buFont typeface="Courier New" charset="-120"/>
              <a:buChar char="o"/>
            </a:pPr>
            <a:r>
              <a:rPr lang="en-US" sz="1600">
                <a:ea typeface="+mn-lt"/>
                <a:cs typeface="+mn-lt"/>
              </a:rPr>
              <a:t>PTT &amp; TEG PRN or daily</a:t>
            </a:r>
          </a:p>
          <a:p>
            <a:endParaRPr lang="en-US">
              <a:cs typeface="Arial"/>
            </a:endParaRPr>
          </a:p>
          <a:p>
            <a:endParaRPr lang="en-US">
              <a:cs typeface="Arial"/>
            </a:endParaRPr>
          </a:p>
        </p:txBody>
      </p:sp>
      <p:sp>
        <p:nvSpPr>
          <p:cNvPr id="4" name="Content Placeholder 3">
            <a:extLst>
              <a:ext uri="{FF2B5EF4-FFF2-40B4-BE49-F238E27FC236}">
                <a16:creationId xmlns:a16="http://schemas.microsoft.com/office/drawing/2014/main" id="{14E3C5C4-2626-4DCA-9DBB-C3BB96ABFB1F}"/>
              </a:ext>
            </a:extLst>
          </p:cNvPr>
          <p:cNvSpPr>
            <a:spLocks noGrp="1"/>
          </p:cNvSpPr>
          <p:nvPr>
            <p:ph sz="half" idx="2"/>
          </p:nvPr>
        </p:nvSpPr>
        <p:spPr/>
        <p:txBody>
          <a:bodyPr vert="horz" lIns="91440" tIns="45720" rIns="91440" bIns="45720" rtlCol="0" anchor="t">
            <a:normAutofit/>
          </a:bodyPr>
          <a:lstStyle/>
          <a:p>
            <a:pPr marL="0" indent="0">
              <a:buNone/>
            </a:pPr>
            <a:r>
              <a:rPr lang="en-US" b="1">
                <a:cs typeface="Arial"/>
              </a:rPr>
              <a:t>ECMO</a:t>
            </a:r>
            <a:endParaRPr lang="en-US" b="1"/>
          </a:p>
          <a:p>
            <a:r>
              <a:rPr lang="en-US" sz="2000">
                <a:ea typeface="+mn-lt"/>
                <a:cs typeface="+mn-lt"/>
              </a:rPr>
              <a:t>No changes to antiplatelet</a:t>
            </a:r>
          </a:p>
          <a:p>
            <a:pPr lvl="1">
              <a:buFont typeface="Arial" charset="-120"/>
              <a:buChar char="•"/>
            </a:pPr>
            <a:r>
              <a:rPr lang="en-US" sz="2000">
                <a:ea typeface="+mn-lt"/>
                <a:cs typeface="+mn-lt"/>
              </a:rPr>
              <a:t>Aspirin 81mg daily </a:t>
            </a:r>
          </a:p>
          <a:p>
            <a:pPr lvl="1">
              <a:buFont typeface="Arial" charset="-120"/>
              <a:buChar char="•"/>
            </a:pPr>
            <a:r>
              <a:rPr lang="en-US" sz="2000">
                <a:ea typeface="+mn-lt"/>
                <a:cs typeface="+mn-lt"/>
              </a:rPr>
              <a:t>Hold if </a:t>
            </a:r>
            <a:r>
              <a:rPr lang="en-US" sz="2000" err="1">
                <a:ea typeface="+mn-lt"/>
                <a:cs typeface="+mn-lt"/>
              </a:rPr>
              <a:t>plts</a:t>
            </a:r>
            <a:r>
              <a:rPr lang="en-US" sz="2000">
                <a:ea typeface="+mn-lt"/>
                <a:cs typeface="+mn-lt"/>
              </a:rPr>
              <a:t> &lt;50 </a:t>
            </a:r>
            <a:r>
              <a:rPr lang="en-US" sz="2000" u="sng">
                <a:ea typeface="+mn-lt"/>
                <a:cs typeface="+mn-lt"/>
              </a:rPr>
              <a:t>and</a:t>
            </a:r>
            <a:r>
              <a:rPr lang="en-US" sz="2000">
                <a:ea typeface="+mn-lt"/>
                <a:cs typeface="+mn-lt"/>
              </a:rPr>
              <a:t> TEG MA &lt;50 </a:t>
            </a:r>
          </a:p>
          <a:p>
            <a:r>
              <a:rPr lang="en-US" sz="2000">
                <a:ea typeface="+mn-lt"/>
                <a:cs typeface="+mn-lt"/>
              </a:rPr>
              <a:t>Previously targeting Xa = 0.21-0.35</a:t>
            </a:r>
          </a:p>
          <a:p>
            <a:r>
              <a:rPr lang="en-US" sz="2000">
                <a:ea typeface="+mn-lt"/>
                <a:cs typeface="+mn-lt"/>
              </a:rPr>
              <a:t>COVID patients are clotting oxygenators</a:t>
            </a:r>
          </a:p>
          <a:p>
            <a:pPr lvl="1">
              <a:buFont typeface="Arial" charset="-120"/>
              <a:buChar char="•"/>
            </a:pPr>
            <a:r>
              <a:rPr lang="en-US" sz="2000">
                <a:ea typeface="+mn-lt"/>
                <a:cs typeface="+mn-lt"/>
              </a:rPr>
              <a:t>UFH Xa 0.3 – 0.7 </a:t>
            </a:r>
          </a:p>
          <a:p>
            <a:pPr lvl="1">
              <a:buFont typeface="Arial" charset="-120"/>
              <a:buChar char="•"/>
            </a:pPr>
            <a:r>
              <a:rPr lang="en-US" sz="2000">
                <a:ea typeface="+mn-lt"/>
                <a:cs typeface="+mn-lt"/>
              </a:rPr>
              <a:t>Daily TEG R-time (10-16s)</a:t>
            </a:r>
          </a:p>
          <a:p>
            <a:endParaRPr lang="en-US">
              <a:cs typeface="Arial"/>
            </a:endParaRPr>
          </a:p>
          <a:p>
            <a:endParaRPr lang="en-US">
              <a:cs typeface="Arial"/>
            </a:endParaRPr>
          </a:p>
        </p:txBody>
      </p:sp>
      <p:sp>
        <p:nvSpPr>
          <p:cNvPr id="5" name="Date Placeholder 4">
            <a:extLst>
              <a:ext uri="{FF2B5EF4-FFF2-40B4-BE49-F238E27FC236}">
                <a16:creationId xmlns:a16="http://schemas.microsoft.com/office/drawing/2014/main" id="{46BA4391-046E-412E-99A3-F0AEECC73253}"/>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7" name="Picture 2" descr="Home | Froedtert &amp; the Medical College of Wisconsin">
            <a:extLst>
              <a:ext uri="{FF2B5EF4-FFF2-40B4-BE49-F238E27FC236}">
                <a16:creationId xmlns:a16="http://schemas.microsoft.com/office/drawing/2014/main" id="{0EB8E62F-8619-4720-AC3E-AC7F494AA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169" y="230134"/>
            <a:ext cx="2709120" cy="141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59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009D-10A3-49CD-9521-9D64932B9128}"/>
              </a:ext>
            </a:extLst>
          </p:cNvPr>
          <p:cNvSpPr>
            <a:spLocks noGrp="1"/>
          </p:cNvSpPr>
          <p:nvPr>
            <p:ph type="title"/>
          </p:nvPr>
        </p:nvSpPr>
        <p:spPr/>
        <p:txBody>
          <a:bodyPr/>
          <a:lstStyle/>
          <a:p>
            <a:r>
              <a:rPr lang="en-US"/>
              <a:t>Take home points</a:t>
            </a:r>
          </a:p>
        </p:txBody>
      </p:sp>
      <p:sp>
        <p:nvSpPr>
          <p:cNvPr id="3" name="Content Placeholder 2">
            <a:extLst>
              <a:ext uri="{FF2B5EF4-FFF2-40B4-BE49-F238E27FC236}">
                <a16:creationId xmlns:a16="http://schemas.microsoft.com/office/drawing/2014/main" id="{E513FC04-D7D8-40CD-8B72-B9CE81129313}"/>
              </a:ext>
            </a:extLst>
          </p:cNvPr>
          <p:cNvSpPr>
            <a:spLocks noGrp="1"/>
          </p:cNvSpPr>
          <p:nvPr>
            <p:ph idx="1"/>
          </p:nvPr>
        </p:nvSpPr>
        <p:spPr/>
        <p:txBody>
          <a:bodyPr>
            <a:normAutofit/>
          </a:bodyPr>
          <a:lstStyle/>
          <a:p>
            <a:r>
              <a:rPr lang="en-US"/>
              <a:t>Inflammatory surge is variably associated with hypercoagulable state</a:t>
            </a:r>
          </a:p>
          <a:p>
            <a:r>
              <a:rPr lang="en-US"/>
              <a:t>Understand your lab test &amp; patient as you interpret results</a:t>
            </a:r>
          </a:p>
          <a:p>
            <a:pPr lvl="1"/>
            <a:r>
              <a:rPr lang="en-US"/>
              <a:t>Inflammation activates Tissue Factor and Compliment pathways</a:t>
            </a:r>
          </a:p>
          <a:p>
            <a:pPr lvl="1"/>
            <a:r>
              <a:rPr lang="en-US"/>
              <a:t>Anticoagulation initiation, drugs &amp; goals should be patient specific</a:t>
            </a:r>
          </a:p>
          <a:p>
            <a:pPr lvl="1"/>
            <a:r>
              <a:rPr lang="en-US"/>
              <a:t>Anti-</a:t>
            </a:r>
            <a:r>
              <a:rPr lang="en-US" err="1"/>
              <a:t>Xa</a:t>
            </a:r>
            <a:r>
              <a:rPr lang="en-US"/>
              <a:t> based monitoring more accurately reflects heparin effect in COVID</a:t>
            </a:r>
          </a:p>
          <a:p>
            <a:pPr lvl="2"/>
            <a:r>
              <a:rPr lang="en-US"/>
              <a:t>Caution with dysfunctional liver or platelets</a:t>
            </a:r>
          </a:p>
          <a:p>
            <a:pPr lvl="1"/>
            <a:r>
              <a:rPr lang="en-US"/>
              <a:t>PTT guided anticoagulation is problematic in COVID</a:t>
            </a:r>
          </a:p>
          <a:p>
            <a:pPr lvl="2"/>
            <a:r>
              <a:rPr lang="en-US" u="sng"/>
              <a:t>Increased</a:t>
            </a:r>
            <a:r>
              <a:rPr lang="en-US"/>
              <a:t> with elevated d-dimer, DIC and CRP </a:t>
            </a:r>
          </a:p>
          <a:p>
            <a:pPr lvl="2"/>
            <a:r>
              <a:rPr lang="en-US" u="sng"/>
              <a:t>Decreased</a:t>
            </a:r>
            <a:r>
              <a:rPr lang="en-US"/>
              <a:t> with high levels of factor VIII, and high fibrinogen </a:t>
            </a:r>
          </a:p>
          <a:p>
            <a:r>
              <a:rPr lang="en-US"/>
              <a:t>Hematologic societies remain skeptical of empiric anticoagulation</a:t>
            </a:r>
          </a:p>
        </p:txBody>
      </p:sp>
    </p:spTree>
    <p:extLst>
      <p:ext uri="{BB962C8B-B14F-4D97-AF65-F5344CB8AC3E}">
        <p14:creationId xmlns:p14="http://schemas.microsoft.com/office/powerpoint/2010/main" val="36920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FB66-2D98-4062-9E37-B2D986671A8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8F09C9AC-6C41-4404-9419-745D36B47514}"/>
              </a:ext>
            </a:extLst>
          </p:cNvPr>
          <p:cNvSpPr>
            <a:spLocks noGrp="1"/>
          </p:cNvSpPr>
          <p:nvPr>
            <p:ph idx="1"/>
          </p:nvPr>
        </p:nvSpPr>
        <p:spPr>
          <a:xfrm>
            <a:off x="838200" y="1825625"/>
            <a:ext cx="5483332" cy="4351338"/>
          </a:xfrm>
        </p:spPr>
        <p:txBody>
          <a:bodyPr vert="horz" lIns="91440" tIns="45720" rIns="91440" bIns="45720" rtlCol="0" anchor="t">
            <a:normAutofit/>
          </a:bodyPr>
          <a:lstStyle/>
          <a:p>
            <a:r>
              <a:rPr lang="en-US"/>
              <a:t>Mary Dale Peterson, M.D. &amp; George Williams, M.D.</a:t>
            </a:r>
          </a:p>
          <a:p>
            <a:r>
              <a:rPr lang="en-US"/>
              <a:t>ASA CCM Committee </a:t>
            </a:r>
            <a:endParaRPr lang="en-US">
              <a:cs typeface="Arial" panose="020B0604020202020204"/>
            </a:endParaRPr>
          </a:p>
          <a:p>
            <a:r>
              <a:rPr lang="en-US"/>
              <a:t>Lisa Baumann Kreuziger M.D. and Joel </a:t>
            </a:r>
            <a:r>
              <a:rPr lang="en-US" err="1"/>
              <a:t>Feih</a:t>
            </a:r>
            <a:r>
              <a:rPr lang="en-US"/>
              <a:t>, PharmD</a:t>
            </a:r>
            <a:endParaRPr lang="en-US">
              <a:cs typeface="Arial"/>
            </a:endParaRPr>
          </a:p>
          <a:p>
            <a:r>
              <a:rPr lang="en-US"/>
              <a:t>All of you fighting the good fight</a:t>
            </a:r>
            <a:endParaRPr lang="en-US">
              <a:cs typeface="Arial"/>
            </a:endParaRPr>
          </a:p>
        </p:txBody>
      </p:sp>
      <p:pic>
        <p:nvPicPr>
          <p:cNvPr id="2050" name="Picture 2" descr="Hearts in the window' movement spreads warmth, reassurance in the ...">
            <a:extLst>
              <a:ext uri="{FF2B5EF4-FFF2-40B4-BE49-F238E27FC236}">
                <a16:creationId xmlns:a16="http://schemas.microsoft.com/office/drawing/2014/main" id="{7280E3AE-FE70-4F36-A60E-C2B403895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0604" y="1895375"/>
            <a:ext cx="4602811" cy="259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35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B1ED-7477-46A5-B1C9-A992196697DC}"/>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CF184D48-F5B7-4EF2-A619-56EACE2BA03C}"/>
              </a:ext>
            </a:extLst>
          </p:cNvPr>
          <p:cNvSpPr>
            <a:spLocks noGrp="1"/>
          </p:cNvSpPr>
          <p:nvPr>
            <p:ph idx="1"/>
          </p:nvPr>
        </p:nvSpPr>
        <p:spPr/>
        <p:txBody>
          <a:bodyPr>
            <a:normAutofit fontScale="62500" lnSpcReduction="20000"/>
          </a:bodyPr>
          <a:lstStyle/>
          <a:p>
            <a:r>
              <a:rPr lang="en-US" err="1"/>
              <a:t>Arnouk</a:t>
            </a:r>
            <a:r>
              <a:rPr lang="en-US"/>
              <a:t> S, et al. Evaluation of anti-</a:t>
            </a:r>
            <a:r>
              <a:rPr lang="en-US" err="1"/>
              <a:t>Xa</a:t>
            </a:r>
            <a:r>
              <a:rPr lang="en-US"/>
              <a:t> and activated partial thromboplastin time monitoring of heparin in adult patients receiving extracorporeal membrane oxygenation support. ASAIO Journal 66.3 (2020): 300-6.</a:t>
            </a:r>
          </a:p>
          <a:p>
            <a:r>
              <a:rPr lang="en-US"/>
              <a:t>Fox SE, et al. Pulmonary and Cardiac Pathology in Covid-19: The First Autopsy Series from New Orleans </a:t>
            </a:r>
            <a:r>
              <a:rPr lang="en-US" err="1"/>
              <a:t>medRxiv</a:t>
            </a:r>
            <a:r>
              <a:rPr lang="en-US"/>
              <a:t> 2020.04.06.20050575</a:t>
            </a:r>
          </a:p>
          <a:p>
            <a:r>
              <a:rPr lang="en-US"/>
              <a:t>Giannis D, </a:t>
            </a:r>
            <a:r>
              <a:rPr lang="en-US" err="1"/>
              <a:t>Ziogas</a:t>
            </a:r>
            <a:r>
              <a:rPr lang="en-US"/>
              <a:t> IA, </a:t>
            </a:r>
            <a:r>
              <a:rPr lang="en-US" err="1"/>
              <a:t>Giannic</a:t>
            </a:r>
            <a:r>
              <a:rPr lang="en-US"/>
              <a:t> P. Coagulation disorders in coronavirus infected patients: COVID-19, SARS-CoV-1, MERS-</a:t>
            </a:r>
            <a:r>
              <a:rPr lang="en-US" err="1"/>
              <a:t>CoV</a:t>
            </a:r>
            <a:r>
              <a:rPr lang="en-US"/>
              <a:t> and lessons from the past. J Clin Virology </a:t>
            </a:r>
          </a:p>
          <a:p>
            <a:r>
              <a:rPr lang="en-US"/>
              <a:t>Hardaway RM, </a:t>
            </a:r>
            <a:r>
              <a:rPr lang="en-US" err="1"/>
              <a:t>Harke</a:t>
            </a:r>
            <a:r>
              <a:rPr lang="en-US"/>
              <a:t> H, Williams CH. Fibrinolytic agents: a new approach to the treatment of adult respiratory distress syndrome. Adv </a:t>
            </a:r>
            <a:r>
              <a:rPr lang="en-US" err="1"/>
              <a:t>Ther</a:t>
            </a:r>
            <a:r>
              <a:rPr lang="en-US"/>
              <a:t>. 1994;11:43–51.</a:t>
            </a:r>
          </a:p>
          <a:p>
            <a:r>
              <a:rPr lang="en-US" err="1"/>
              <a:t>Klok</a:t>
            </a:r>
            <a:r>
              <a:rPr lang="en-US"/>
              <a:t> FA, et al. Incidence of thrombotic complications in critically ill ICU patients with COVID-19. Thrombosis Research (2020). </a:t>
            </a:r>
          </a:p>
          <a:p>
            <a:r>
              <a:rPr lang="en-US"/>
              <a:t>Levine </a:t>
            </a:r>
            <a:r>
              <a:rPr lang="en-US">
                <a:effectLst/>
              </a:rPr>
              <a:t>MN, Hirsh J, Gent M, et al. A randomized trial comparing activated thromboplastin time with heparin assay in patients with acute venous thromboembolism requiring large daily doses of heparin. </a:t>
            </a:r>
            <a:r>
              <a:rPr lang="en-US" i="1">
                <a:effectLst/>
              </a:rPr>
              <a:t>Arch Intern Med</a:t>
            </a:r>
            <a:r>
              <a:rPr lang="en-US">
                <a:effectLst/>
              </a:rPr>
              <a:t>. 1994;154:49-56.</a:t>
            </a:r>
            <a:endParaRPr lang="en-US"/>
          </a:p>
          <a:p>
            <a:r>
              <a:rPr lang="en-US" err="1">
                <a:effectLst/>
              </a:rPr>
              <a:t>Raschke</a:t>
            </a:r>
            <a:r>
              <a:rPr lang="en-US">
                <a:effectLst/>
              </a:rPr>
              <a:t> R, Hirsh J, Guidry JR. Suboptimal monitoring and dosing of unfractionated heparin in comparative studies with low-molecular-weight heparin. </a:t>
            </a:r>
            <a:r>
              <a:rPr lang="en-US" i="1">
                <a:effectLst/>
              </a:rPr>
              <a:t>Ann Intern Med.</a:t>
            </a:r>
            <a:r>
              <a:rPr lang="en-US">
                <a:effectLst/>
              </a:rPr>
              <a:t> 2003;138:720-723.</a:t>
            </a:r>
          </a:p>
          <a:p>
            <a:r>
              <a:rPr lang="en-US"/>
              <a:t>Wang D, Hu B, et al. Clinical characteristics of 138 hospitalized patients with 2019 novel coronavirus–infected pneumonia in Wuhan, China. </a:t>
            </a:r>
            <a:r>
              <a:rPr lang="en-US" i="1"/>
              <a:t>Jama</a:t>
            </a:r>
            <a:r>
              <a:rPr lang="en-US"/>
              <a:t>. 2020 Feb 7.</a:t>
            </a:r>
          </a:p>
          <a:p>
            <a:r>
              <a:rPr lang="en-US"/>
              <a:t>Zhou F, et al. "Clinical course and risk factors for mortality of adult inpatients with COVID-19 in Wuhan, China: a retrospective cohort study." The Lancet (2020).</a:t>
            </a:r>
          </a:p>
          <a:p>
            <a:endParaRPr lang="en-US"/>
          </a:p>
          <a:p>
            <a:endParaRPr lang="en-US">
              <a:effectLst/>
            </a:endParaRPr>
          </a:p>
        </p:txBody>
      </p:sp>
    </p:spTree>
    <p:extLst>
      <p:ext uri="{BB962C8B-B14F-4D97-AF65-F5344CB8AC3E}">
        <p14:creationId xmlns:p14="http://schemas.microsoft.com/office/powerpoint/2010/main" val="301197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C9548F-02FB-4464-9773-9B6120E23CF1}"/>
              </a:ext>
            </a:extLst>
          </p:cNvPr>
          <p:cNvSpPr>
            <a:spLocks noGrp="1"/>
          </p:cNvSpPr>
          <p:nvPr>
            <p:ph type="ctrTitle"/>
          </p:nvPr>
        </p:nvSpPr>
        <p:spPr>
          <a:xfrm>
            <a:off x="1114052" y="665162"/>
            <a:ext cx="9806017" cy="793523"/>
          </a:xfrm>
        </p:spPr>
        <p:txBody>
          <a:bodyPr>
            <a:normAutofit fontScale="90000"/>
          </a:bodyPr>
          <a:lstStyle/>
          <a:p>
            <a:r>
              <a:rPr lang="en-US">
                <a:ea typeface="+mj-lt"/>
                <a:cs typeface="+mj-lt"/>
              </a:rPr>
              <a:t>Management strategies for the parturient during the COVID-19 pandemic</a:t>
            </a:r>
            <a:endParaRPr lang="en-US" b="0">
              <a:ea typeface="+mj-lt"/>
              <a:cs typeface="+mj-lt"/>
            </a:endParaRPr>
          </a:p>
          <a:p>
            <a:endParaRPr lang="en-US">
              <a:cs typeface="Arial"/>
            </a:endParaRPr>
          </a:p>
        </p:txBody>
      </p:sp>
      <p:sp>
        <p:nvSpPr>
          <p:cNvPr id="7" name="Subtitle 6">
            <a:extLst>
              <a:ext uri="{FF2B5EF4-FFF2-40B4-BE49-F238E27FC236}">
                <a16:creationId xmlns:a16="http://schemas.microsoft.com/office/drawing/2014/main" id="{F2481EE6-0729-4E53-80AD-2B070C093EA1}"/>
              </a:ext>
            </a:extLst>
          </p:cNvPr>
          <p:cNvSpPr>
            <a:spLocks noGrp="1"/>
          </p:cNvSpPr>
          <p:nvPr>
            <p:ph type="subTitle" idx="1"/>
          </p:nvPr>
        </p:nvSpPr>
        <p:spPr>
          <a:xfrm>
            <a:off x="6098511" y="2000538"/>
            <a:ext cx="5860396" cy="1632792"/>
          </a:xfrm>
        </p:spPr>
        <p:txBody>
          <a:bodyPr>
            <a:normAutofit/>
          </a:bodyPr>
          <a:lstStyle/>
          <a:p>
            <a:r>
              <a:rPr lang="en-US">
                <a:ea typeface="+mn-lt"/>
                <a:cs typeface="+mn-lt"/>
              </a:rPr>
              <a:t>McCallum R. Hoyt, M.D., M.B.A.</a:t>
            </a:r>
          </a:p>
          <a:p>
            <a:r>
              <a:rPr lang="en-US">
                <a:ea typeface="+mn-lt"/>
                <a:cs typeface="+mn-lt"/>
              </a:rPr>
              <a:t>Chair, ASA Committee on Obstetric Anesthesia</a:t>
            </a:r>
          </a:p>
          <a:p>
            <a:endParaRPr lang="en-US">
              <a:ea typeface="+mn-lt"/>
              <a:cs typeface="+mn-lt"/>
            </a:endParaRPr>
          </a:p>
          <a:p>
            <a:endParaRPr lang="en-US">
              <a:cs typeface="Arial"/>
            </a:endParaRPr>
          </a:p>
        </p:txBody>
      </p:sp>
    </p:spTree>
    <p:extLst>
      <p:ext uri="{BB962C8B-B14F-4D97-AF65-F5344CB8AC3E}">
        <p14:creationId xmlns:p14="http://schemas.microsoft.com/office/powerpoint/2010/main" val="23239454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23CD-A39E-6B42-B767-3F76FCB308DC}"/>
              </a:ext>
            </a:extLst>
          </p:cNvPr>
          <p:cNvSpPr>
            <a:spLocks noGrp="1"/>
          </p:cNvSpPr>
          <p:nvPr>
            <p:ph type="title"/>
          </p:nvPr>
        </p:nvSpPr>
        <p:spPr/>
        <p:txBody>
          <a:bodyPr/>
          <a:lstStyle/>
          <a:p>
            <a:r>
              <a:rPr lang="en-US"/>
              <a:t>Welcome, Anesthesia Community</a:t>
            </a:r>
          </a:p>
        </p:txBody>
      </p:sp>
      <p:sp>
        <p:nvSpPr>
          <p:cNvPr id="3" name="Content Placeholder 2">
            <a:extLst>
              <a:ext uri="{FF2B5EF4-FFF2-40B4-BE49-F238E27FC236}">
                <a16:creationId xmlns:a16="http://schemas.microsoft.com/office/drawing/2014/main" id="{A34E2DF2-2E35-A145-A009-347B18787D43}"/>
              </a:ext>
            </a:extLst>
          </p:cNvPr>
          <p:cNvSpPr>
            <a:spLocks noGrp="1"/>
          </p:cNvSpPr>
          <p:nvPr>
            <p:ph idx="1"/>
          </p:nvPr>
        </p:nvSpPr>
        <p:spPr/>
        <p:txBody>
          <a:bodyPr vert="horz" lIns="91440" tIns="45720" rIns="91440" bIns="45720" rtlCol="0" anchor="t">
            <a:normAutofit/>
          </a:bodyPr>
          <a:lstStyle/>
          <a:p>
            <a:r>
              <a:rPr lang="en-US"/>
              <a:t>Anesthesia Care Team: Anesthesiologists, Anesthesiologist Assistants, Nurse Anesthetists, Anesthesia Techs, Anesthesia Administrators and Executives</a:t>
            </a:r>
          </a:p>
          <a:p>
            <a:r>
              <a:rPr lang="en-US"/>
              <a:t>American Society of Anesthesiologists</a:t>
            </a:r>
            <a:endParaRPr lang="en-US">
              <a:cs typeface="Arial"/>
            </a:endParaRPr>
          </a:p>
          <a:p>
            <a:r>
              <a:rPr lang="en-US"/>
              <a:t>Anesthesia Patient Safety Foundation</a:t>
            </a:r>
            <a:endParaRPr lang="en-US">
              <a:cs typeface="Arial"/>
            </a:endParaRPr>
          </a:p>
          <a:p>
            <a:r>
              <a:rPr lang="en-US"/>
              <a:t>Society of Critical Care Anesthesiologists</a:t>
            </a:r>
            <a:endParaRPr lang="en-US">
              <a:cs typeface="Arial"/>
            </a:endParaRPr>
          </a:p>
          <a:p>
            <a:r>
              <a:rPr lang="en-US"/>
              <a:t>Society of Critical Care Medicine</a:t>
            </a:r>
            <a:endParaRPr lang="en-US">
              <a:cs typeface="Arial"/>
            </a:endParaRPr>
          </a:p>
          <a:p>
            <a:r>
              <a:rPr lang="en-US"/>
              <a:t>Hospital and health system leaders</a:t>
            </a:r>
            <a:endParaRPr lang="en-US">
              <a:cs typeface="Arial"/>
            </a:endParaRPr>
          </a:p>
          <a:p>
            <a:endParaRPr lang="en-US"/>
          </a:p>
          <a:p>
            <a:endParaRPr lang="en-US"/>
          </a:p>
        </p:txBody>
      </p:sp>
      <p:sp>
        <p:nvSpPr>
          <p:cNvPr id="4" name="Date Placeholder 3">
            <a:extLst>
              <a:ext uri="{FF2B5EF4-FFF2-40B4-BE49-F238E27FC236}">
                <a16:creationId xmlns:a16="http://schemas.microsoft.com/office/drawing/2014/main" id="{1BA745C0-BCD6-3A40-B2E9-B7662AB6144D}"/>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1877890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0DCFE38-5F2A-D74B-BD75-309E17F4DE58}"/>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
        <p:nvSpPr>
          <p:cNvPr id="6" name="Title 5">
            <a:extLst>
              <a:ext uri="{FF2B5EF4-FFF2-40B4-BE49-F238E27FC236}">
                <a16:creationId xmlns:a16="http://schemas.microsoft.com/office/drawing/2014/main" id="{6C450BE2-7FC3-4A1A-A4B3-E74702A5F3AD}"/>
              </a:ext>
            </a:extLst>
          </p:cNvPr>
          <p:cNvSpPr>
            <a:spLocks noGrp="1"/>
          </p:cNvSpPr>
          <p:nvPr>
            <p:ph type="title"/>
          </p:nvPr>
        </p:nvSpPr>
        <p:spPr/>
        <p:txBody>
          <a:bodyPr/>
          <a:lstStyle/>
          <a:p>
            <a:r>
              <a:rPr lang="en-US">
                <a:ea typeface="+mj-lt"/>
                <a:cs typeface="+mj-lt"/>
              </a:rPr>
              <a:t>OB Anesthesia Committee Survey</a:t>
            </a:r>
            <a:endParaRPr lang="en-US" b="0">
              <a:ea typeface="+mj-lt"/>
              <a:cs typeface="+mj-lt"/>
            </a:endParaRPr>
          </a:p>
        </p:txBody>
      </p:sp>
      <p:sp>
        <p:nvSpPr>
          <p:cNvPr id="8" name="Content Placeholder 7">
            <a:extLst>
              <a:ext uri="{FF2B5EF4-FFF2-40B4-BE49-F238E27FC236}">
                <a16:creationId xmlns:a16="http://schemas.microsoft.com/office/drawing/2014/main" id="{AC17566A-F99A-4F79-A5D5-94B238D1B1B3}"/>
              </a:ext>
            </a:extLst>
          </p:cNvPr>
          <p:cNvSpPr>
            <a:spLocks noGrp="1"/>
          </p:cNvSpPr>
          <p:nvPr>
            <p:ph idx="1"/>
          </p:nvPr>
        </p:nvSpPr>
        <p:spPr/>
        <p:txBody>
          <a:bodyPr vert="horz" lIns="91440" tIns="45720" rIns="91440" bIns="45720" rtlCol="0" anchor="t">
            <a:normAutofit/>
          </a:bodyPr>
          <a:lstStyle/>
          <a:p>
            <a:r>
              <a:rPr lang="en-US">
                <a:ea typeface="+mn-lt"/>
                <a:cs typeface="+mn-lt"/>
              </a:rPr>
              <a:t>Negative pressure LDRS and/or ORs</a:t>
            </a:r>
          </a:p>
          <a:p>
            <a:r>
              <a:rPr lang="en-US">
                <a:ea typeface="+mn-lt"/>
                <a:cs typeface="+mn-lt"/>
              </a:rPr>
              <a:t>Screen or test all </a:t>
            </a:r>
            <a:r>
              <a:rPr lang="en-US" err="1">
                <a:ea typeface="+mn-lt"/>
                <a:cs typeface="+mn-lt"/>
              </a:rPr>
              <a:t>parturients</a:t>
            </a:r>
          </a:p>
          <a:p>
            <a:r>
              <a:rPr lang="en-US">
                <a:ea typeface="+mn-lt"/>
                <a:cs typeface="+mn-lt"/>
              </a:rPr>
              <a:t>Use of N95 masks</a:t>
            </a:r>
          </a:p>
          <a:p>
            <a:r>
              <a:rPr lang="en-US">
                <a:ea typeface="+mn-lt"/>
                <a:cs typeface="+mn-lt"/>
              </a:rPr>
              <a:t>How many PUIs and COVID-19 positive </a:t>
            </a:r>
            <a:r>
              <a:rPr lang="en-US" err="1">
                <a:ea typeface="+mn-lt"/>
                <a:cs typeface="+mn-lt"/>
              </a:rPr>
              <a:t>parturients</a:t>
            </a:r>
            <a:endParaRPr lang="en-US">
              <a:ea typeface="+mn-lt"/>
              <a:cs typeface="+mn-lt"/>
            </a:endParaRPr>
          </a:p>
          <a:p>
            <a:endParaRPr lang="en-US">
              <a:ea typeface="+mn-lt"/>
              <a:cs typeface="+mn-lt"/>
            </a:endParaRPr>
          </a:p>
          <a:p>
            <a:endParaRPr lang="en-US">
              <a:cs typeface="Arial"/>
            </a:endParaRPr>
          </a:p>
        </p:txBody>
      </p:sp>
    </p:spTree>
    <p:extLst>
      <p:ext uri="{BB962C8B-B14F-4D97-AF65-F5344CB8AC3E}">
        <p14:creationId xmlns:p14="http://schemas.microsoft.com/office/powerpoint/2010/main" val="4153808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FCB0A-EB54-4F7D-A881-56B176C0471B}"/>
              </a:ext>
            </a:extLst>
          </p:cNvPr>
          <p:cNvSpPr>
            <a:spLocks noGrp="1"/>
          </p:cNvSpPr>
          <p:nvPr>
            <p:ph type="title"/>
          </p:nvPr>
        </p:nvSpPr>
        <p:spPr/>
        <p:txBody>
          <a:bodyPr/>
          <a:lstStyle/>
          <a:p>
            <a:r>
              <a:rPr lang="en-US">
                <a:ea typeface="+mj-lt"/>
                <a:cs typeface="+mj-lt"/>
              </a:rPr>
              <a:t>General Principles</a:t>
            </a:r>
            <a:endParaRPr lang="en-US" b="0">
              <a:ea typeface="+mj-lt"/>
              <a:cs typeface="+mj-lt"/>
            </a:endParaRPr>
          </a:p>
        </p:txBody>
      </p:sp>
      <p:sp>
        <p:nvSpPr>
          <p:cNvPr id="6" name="Content Placeholder 5">
            <a:extLst>
              <a:ext uri="{FF2B5EF4-FFF2-40B4-BE49-F238E27FC236}">
                <a16:creationId xmlns:a16="http://schemas.microsoft.com/office/drawing/2014/main" id="{85651597-DD80-4384-A3C1-EBD5414791B8}"/>
              </a:ext>
            </a:extLst>
          </p:cNvPr>
          <p:cNvSpPr>
            <a:spLocks noGrp="1"/>
          </p:cNvSpPr>
          <p:nvPr>
            <p:ph idx="1"/>
          </p:nvPr>
        </p:nvSpPr>
        <p:spPr/>
        <p:txBody>
          <a:bodyPr vert="horz" lIns="91440" tIns="45720" rIns="91440" bIns="45720" rtlCol="0" anchor="t">
            <a:normAutofit/>
          </a:bodyPr>
          <a:lstStyle/>
          <a:p>
            <a:r>
              <a:rPr lang="en-US">
                <a:ea typeface="+mn-lt"/>
                <a:cs typeface="+mn-lt"/>
              </a:rPr>
              <a:t>Limit the number of caregivers in the room</a:t>
            </a:r>
          </a:p>
          <a:p>
            <a:pPr lvl="1">
              <a:buFont typeface="Arial" charset="-120"/>
              <a:buChar char="•"/>
            </a:pPr>
            <a:r>
              <a:rPr lang="en-US">
                <a:ea typeface="+mn-lt"/>
                <a:cs typeface="+mn-lt"/>
              </a:rPr>
              <a:t>Only the most experienced </a:t>
            </a:r>
          </a:p>
          <a:p>
            <a:r>
              <a:rPr lang="en-US">
                <a:ea typeface="+mn-lt"/>
                <a:cs typeface="+mn-lt"/>
              </a:rPr>
              <a:t>Negative pressure rooms?</a:t>
            </a:r>
          </a:p>
          <a:p>
            <a:r>
              <a:rPr lang="en-US">
                <a:ea typeface="+mn-lt"/>
                <a:cs typeface="+mn-lt"/>
              </a:rPr>
              <a:t>Identify and prepare an OR for COVID use </a:t>
            </a:r>
          </a:p>
          <a:p>
            <a:pPr lvl="1">
              <a:buFont typeface="Arial" charset="-120"/>
              <a:buChar char="•"/>
            </a:pPr>
            <a:r>
              <a:rPr lang="en-US">
                <a:ea typeface="+mn-lt"/>
                <a:cs typeface="+mn-lt"/>
              </a:rPr>
              <a:t>Minimal Equipment</a:t>
            </a:r>
          </a:p>
          <a:p>
            <a:pPr lvl="1">
              <a:buFont typeface="Arial" charset="-120"/>
              <a:buChar char="•"/>
            </a:pPr>
            <a:r>
              <a:rPr lang="en-US">
                <a:ea typeface="+mn-lt"/>
                <a:cs typeface="+mn-lt"/>
              </a:rPr>
              <a:t>Airway kits</a:t>
            </a:r>
          </a:p>
          <a:p>
            <a:pPr lvl="1">
              <a:buFont typeface="Arial" charset="-120"/>
              <a:buChar char="•"/>
            </a:pPr>
            <a:r>
              <a:rPr lang="en-US">
                <a:ea typeface="+mn-lt"/>
                <a:cs typeface="+mn-lt"/>
              </a:rPr>
              <a:t>Medications brought in for the case</a:t>
            </a:r>
          </a:p>
          <a:p>
            <a:r>
              <a:rPr lang="en-US">
                <a:ea typeface="+mn-lt"/>
                <a:cs typeface="+mn-lt"/>
              </a:rPr>
              <a:t>Simulate: Donning and doffing</a:t>
            </a:r>
          </a:p>
          <a:p>
            <a:pPr lvl="1"/>
            <a:r>
              <a:rPr lang="en-US">
                <a:ea typeface="+mn-lt"/>
                <a:cs typeface="+mn-lt"/>
              </a:rPr>
              <a:t>Workflow for a general anesthetic</a:t>
            </a:r>
          </a:p>
          <a:p>
            <a:pPr lvl="1"/>
            <a:r>
              <a:rPr lang="en-US">
                <a:ea typeface="+mn-lt"/>
                <a:cs typeface="+mn-lt"/>
              </a:rPr>
              <a:t>Transport to another area</a:t>
            </a:r>
            <a:endParaRPr lang="en-US">
              <a:cs typeface="Arial"/>
            </a:endParaRPr>
          </a:p>
          <a:p>
            <a:endParaRPr lang="en-US">
              <a:cs typeface="Arial"/>
            </a:endParaRPr>
          </a:p>
        </p:txBody>
      </p:sp>
    </p:spTree>
    <p:extLst>
      <p:ext uri="{BB962C8B-B14F-4D97-AF65-F5344CB8AC3E}">
        <p14:creationId xmlns:p14="http://schemas.microsoft.com/office/powerpoint/2010/main" val="155990002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4449019-CA5A-4FC6-B0E3-18CAB907CFBF}"/>
              </a:ext>
            </a:extLst>
          </p:cNvPr>
          <p:cNvGraphicFramePr>
            <a:graphicFrameLocks noGrp="1"/>
          </p:cNvGraphicFramePr>
          <p:nvPr>
            <p:ph idx="1"/>
            <p:extLst>
              <p:ext uri="{D42A27DB-BD31-4B8C-83A1-F6EECF244321}">
                <p14:modId xmlns:p14="http://schemas.microsoft.com/office/powerpoint/2010/main" val="2552187297"/>
              </p:ext>
            </p:extLst>
          </p:nvPr>
        </p:nvGraphicFramePr>
        <p:xfrm>
          <a:off x="884354" y="2145873"/>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Title 37">
            <a:extLst>
              <a:ext uri="{FF2B5EF4-FFF2-40B4-BE49-F238E27FC236}">
                <a16:creationId xmlns:a16="http://schemas.microsoft.com/office/drawing/2014/main" id="{382BEAD9-BFFA-48FC-B031-4F84A6A82F87}"/>
              </a:ext>
            </a:extLst>
          </p:cNvPr>
          <p:cNvSpPr>
            <a:spLocks noGrp="1"/>
          </p:cNvSpPr>
          <p:nvPr>
            <p:ph type="title"/>
          </p:nvPr>
        </p:nvSpPr>
        <p:spPr/>
        <p:txBody>
          <a:bodyPr/>
          <a:lstStyle/>
          <a:p>
            <a:r>
              <a:rPr lang="en-US">
                <a:ea typeface="+mj-lt"/>
                <a:cs typeface="+mj-lt"/>
              </a:rPr>
              <a:t>Policies</a:t>
            </a:r>
            <a:endParaRPr lang="en-US" b="0">
              <a:ea typeface="+mj-lt"/>
              <a:cs typeface="+mj-lt"/>
            </a:endParaRPr>
          </a:p>
        </p:txBody>
      </p:sp>
    </p:spTree>
    <p:extLst>
      <p:ext uri="{BB962C8B-B14F-4D97-AF65-F5344CB8AC3E}">
        <p14:creationId xmlns:p14="http://schemas.microsoft.com/office/powerpoint/2010/main" val="4054531394"/>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B7E829-40D9-417C-934A-D240B39227EA}"/>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Some form of prescreening should occur </a:t>
            </a:r>
          </a:p>
          <a:p>
            <a:pPr lvl="1">
              <a:buFont typeface="Arial" charset="-120"/>
              <a:buChar char="•"/>
            </a:pPr>
            <a:r>
              <a:rPr lang="en-US">
                <a:ea typeface="+mn-lt"/>
                <a:cs typeface="+mn-lt"/>
              </a:rPr>
              <a:t>Phone call for elective inductions and sections</a:t>
            </a:r>
          </a:p>
          <a:p>
            <a:pPr lvl="1">
              <a:buFont typeface="Arial" charset="-120"/>
              <a:buChar char="•"/>
            </a:pPr>
            <a:r>
              <a:rPr lang="en-US">
                <a:ea typeface="+mn-lt"/>
                <a:cs typeface="+mn-lt"/>
              </a:rPr>
              <a:t>Screening questions at arrival point on labor floor</a:t>
            </a:r>
          </a:p>
          <a:p>
            <a:pPr lvl="1">
              <a:buFont typeface="Arial" charset="-120"/>
              <a:buChar char="•"/>
            </a:pPr>
            <a:endParaRPr lang="en-US">
              <a:ea typeface="+mn-lt"/>
              <a:cs typeface="+mn-lt"/>
            </a:endParaRPr>
          </a:p>
          <a:p>
            <a:r>
              <a:rPr lang="en-US">
                <a:ea typeface="+mn-lt"/>
                <a:cs typeface="+mn-lt"/>
              </a:rPr>
              <a:t>Testing?</a:t>
            </a:r>
          </a:p>
          <a:p>
            <a:pPr lvl="1">
              <a:buFont typeface="Arial" charset="-120"/>
              <a:buChar char="•"/>
            </a:pPr>
            <a:r>
              <a:rPr lang="en-US">
                <a:ea typeface="+mn-lt"/>
                <a:cs typeface="+mn-lt"/>
              </a:rPr>
              <a:t>NEJM Correspondence April 13, 2020</a:t>
            </a:r>
          </a:p>
          <a:p>
            <a:endParaRPr lang="en-US">
              <a:ea typeface="+mn-lt"/>
              <a:cs typeface="+mn-lt"/>
            </a:endParaRPr>
          </a:p>
          <a:p>
            <a:r>
              <a:rPr lang="en-US">
                <a:ea typeface="+mn-lt"/>
                <a:cs typeface="+mn-lt"/>
              </a:rPr>
              <a:t>Should a patient have an elective cesarean delivery because she has COVID?</a:t>
            </a:r>
          </a:p>
          <a:p>
            <a:pPr lvl="1">
              <a:buFont typeface="Arial" charset="-120"/>
              <a:buChar char="•"/>
            </a:pPr>
            <a:r>
              <a:rPr lang="en-US">
                <a:ea typeface="+mn-lt"/>
                <a:cs typeface="+mn-lt"/>
              </a:rPr>
              <a:t>American College of Obstetricians and Gynecologists (ACOG)</a:t>
            </a:r>
          </a:p>
          <a:p>
            <a:pPr lvl="1">
              <a:buFont typeface="Arial" charset="-120"/>
              <a:buChar char="•"/>
            </a:pPr>
            <a:r>
              <a:rPr lang="en-US">
                <a:ea typeface="+mn-lt"/>
                <a:cs typeface="+mn-lt"/>
                <a:hlinkClick r:id="rId2"/>
              </a:rPr>
              <a:t>https://www.acog.org/clinical-information/physician-faqs/covid-19-faqs-for-ob-gyn-obstetrics</a:t>
            </a:r>
            <a:endParaRPr lang="en-US">
              <a:ea typeface="+mn-lt"/>
              <a:cs typeface="+mn-lt"/>
            </a:endParaRPr>
          </a:p>
        </p:txBody>
      </p:sp>
      <p:sp>
        <p:nvSpPr>
          <p:cNvPr id="7" name="Title 6">
            <a:extLst>
              <a:ext uri="{FF2B5EF4-FFF2-40B4-BE49-F238E27FC236}">
                <a16:creationId xmlns:a16="http://schemas.microsoft.com/office/drawing/2014/main" id="{A210EE02-5316-42DE-AB4B-3FA3428C77C9}"/>
              </a:ext>
            </a:extLst>
          </p:cNvPr>
          <p:cNvSpPr>
            <a:spLocks noGrp="1"/>
          </p:cNvSpPr>
          <p:nvPr>
            <p:ph type="title"/>
          </p:nvPr>
        </p:nvSpPr>
        <p:spPr/>
        <p:txBody>
          <a:bodyPr/>
          <a:lstStyle/>
          <a:p>
            <a:r>
              <a:rPr lang="en-US">
                <a:ea typeface="+mj-lt"/>
                <a:cs typeface="+mj-lt"/>
              </a:rPr>
              <a:t>Preassessment</a:t>
            </a:r>
            <a:endParaRPr lang="en-US" b="0">
              <a:ea typeface="+mj-lt"/>
              <a:cs typeface="+mj-lt"/>
            </a:endParaRPr>
          </a:p>
        </p:txBody>
      </p:sp>
    </p:spTree>
    <p:extLst>
      <p:ext uri="{BB962C8B-B14F-4D97-AF65-F5344CB8AC3E}">
        <p14:creationId xmlns:p14="http://schemas.microsoft.com/office/powerpoint/2010/main" val="3835684409"/>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EE1343-DB34-4C3D-8A22-9D92A29A4323}"/>
              </a:ext>
            </a:extLst>
          </p:cNvPr>
          <p:cNvSpPr>
            <a:spLocks noGrp="1"/>
          </p:cNvSpPr>
          <p:nvPr>
            <p:ph type="title"/>
          </p:nvPr>
        </p:nvSpPr>
        <p:spPr/>
        <p:txBody>
          <a:bodyPr/>
          <a:lstStyle/>
          <a:p>
            <a:r>
              <a:rPr lang="en-US">
                <a:ea typeface="+mj-lt"/>
                <a:cs typeface="+mj-lt"/>
              </a:rPr>
              <a:t>Labor Management</a:t>
            </a:r>
            <a:endParaRPr lang="en-US" b="0">
              <a:ea typeface="+mj-lt"/>
              <a:cs typeface="+mj-lt"/>
            </a:endParaRPr>
          </a:p>
        </p:txBody>
      </p:sp>
      <p:sp>
        <p:nvSpPr>
          <p:cNvPr id="7" name="Content Placeholder 6">
            <a:extLst>
              <a:ext uri="{FF2B5EF4-FFF2-40B4-BE49-F238E27FC236}">
                <a16:creationId xmlns:a16="http://schemas.microsoft.com/office/drawing/2014/main" id="{9ED5E661-EDA0-47BF-97BB-B816B2FB4BC6}"/>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Early epidural</a:t>
            </a:r>
          </a:p>
          <a:p>
            <a:pPr lvl="1">
              <a:buFont typeface="Arial" charset="-120"/>
              <a:buChar char="•"/>
            </a:pPr>
            <a:r>
              <a:rPr lang="en-US">
                <a:ea typeface="+mn-lt"/>
                <a:cs typeface="+mn-lt"/>
              </a:rPr>
              <a:t>Most experienced</a:t>
            </a:r>
          </a:p>
          <a:p>
            <a:pPr lvl="1">
              <a:buFont typeface="Arial" charset="-120"/>
              <a:buChar char="•"/>
            </a:pPr>
            <a:endParaRPr lang="en-US">
              <a:ea typeface="+mn-lt"/>
              <a:cs typeface="+mn-lt"/>
            </a:endParaRPr>
          </a:p>
          <a:p>
            <a:r>
              <a:rPr lang="en-US">
                <a:ea typeface="+mn-lt"/>
                <a:cs typeface="+mn-lt"/>
              </a:rPr>
              <a:t>Limit interactions</a:t>
            </a:r>
          </a:p>
          <a:p>
            <a:pPr lvl="1">
              <a:buFont typeface="Arial" charset="-120"/>
              <a:buChar char="•"/>
            </a:pPr>
            <a:r>
              <a:rPr lang="en-US">
                <a:ea typeface="+mn-lt"/>
                <a:cs typeface="+mn-lt"/>
              </a:rPr>
              <a:t>Same person interviews and places</a:t>
            </a:r>
          </a:p>
          <a:p>
            <a:pPr lvl="1">
              <a:buFont typeface="Arial" charset="-120"/>
              <a:buChar char="•"/>
            </a:pPr>
            <a:r>
              <a:rPr lang="en-US">
                <a:ea typeface="+mn-lt"/>
                <a:cs typeface="+mn-lt"/>
              </a:rPr>
              <a:t>Replace epidural if more than one adjustment is necessary</a:t>
            </a:r>
          </a:p>
          <a:p>
            <a:pPr lvl="1">
              <a:buFont typeface="Arial" charset="-120"/>
              <a:buChar char="•"/>
            </a:pPr>
            <a:endParaRPr lang="en-US">
              <a:ea typeface="+mn-lt"/>
              <a:cs typeface="+mn-lt"/>
            </a:endParaRPr>
          </a:p>
          <a:p>
            <a:r>
              <a:rPr lang="en-US">
                <a:ea typeface="+mn-lt"/>
                <a:cs typeface="+mn-lt"/>
              </a:rPr>
              <a:t>Limit equipment</a:t>
            </a:r>
          </a:p>
          <a:p>
            <a:pPr lvl="1">
              <a:buFont typeface="Arial" charset="-120"/>
              <a:buChar char="•"/>
            </a:pPr>
            <a:r>
              <a:rPr lang="en-US">
                <a:ea typeface="+mn-lt"/>
                <a:cs typeface="+mn-lt"/>
              </a:rPr>
              <a:t>Take what you need into the room</a:t>
            </a:r>
          </a:p>
          <a:p>
            <a:pPr lvl="1">
              <a:buFont typeface="Arial" charset="-120"/>
              <a:buChar char="•"/>
            </a:pPr>
            <a:r>
              <a:rPr lang="en-US">
                <a:ea typeface="+mn-lt"/>
                <a:cs typeface="+mn-lt"/>
              </a:rPr>
              <a:t>“Runner” to help with don/doff and get missing/extra supplies</a:t>
            </a:r>
          </a:p>
          <a:p>
            <a:pPr lvl="1">
              <a:buFont typeface="Arial" charset="-120"/>
              <a:buChar char="•"/>
            </a:pPr>
            <a:endParaRPr lang="en-US">
              <a:ea typeface="+mn-lt"/>
              <a:cs typeface="+mn-lt"/>
            </a:endParaRPr>
          </a:p>
          <a:p>
            <a:r>
              <a:rPr lang="en-US">
                <a:ea typeface="+mn-lt"/>
                <a:cs typeface="+mn-lt"/>
              </a:rPr>
              <a:t>N95?</a:t>
            </a:r>
          </a:p>
        </p:txBody>
      </p:sp>
    </p:spTree>
    <p:extLst>
      <p:ext uri="{BB962C8B-B14F-4D97-AF65-F5344CB8AC3E}">
        <p14:creationId xmlns:p14="http://schemas.microsoft.com/office/powerpoint/2010/main" val="368669901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0F201B-8FE9-4739-BA44-58175488437A}"/>
              </a:ext>
            </a:extLst>
          </p:cNvPr>
          <p:cNvSpPr>
            <a:spLocks noGrp="1"/>
          </p:cNvSpPr>
          <p:nvPr>
            <p:ph type="title"/>
          </p:nvPr>
        </p:nvSpPr>
        <p:spPr/>
        <p:txBody>
          <a:bodyPr/>
          <a:lstStyle/>
          <a:p>
            <a:r>
              <a:rPr lang="en-US">
                <a:ea typeface="+mj-lt"/>
                <a:cs typeface="+mj-lt"/>
              </a:rPr>
              <a:t>OR cases under neuraxial</a:t>
            </a:r>
            <a:endParaRPr lang="en-US" b="0">
              <a:ea typeface="+mj-lt"/>
              <a:cs typeface="+mj-lt"/>
            </a:endParaRPr>
          </a:p>
        </p:txBody>
      </p:sp>
      <p:sp>
        <p:nvSpPr>
          <p:cNvPr id="7" name="Content Placeholder 6">
            <a:extLst>
              <a:ext uri="{FF2B5EF4-FFF2-40B4-BE49-F238E27FC236}">
                <a16:creationId xmlns:a16="http://schemas.microsoft.com/office/drawing/2014/main" id="{24775F34-A745-4A2B-A80E-AF24DEC47FAE}"/>
              </a:ext>
            </a:extLst>
          </p:cNvPr>
          <p:cNvSpPr>
            <a:spLocks noGrp="1"/>
          </p:cNvSpPr>
          <p:nvPr>
            <p:ph idx="1"/>
          </p:nvPr>
        </p:nvSpPr>
        <p:spPr/>
        <p:txBody>
          <a:bodyPr vert="horz" lIns="91440" tIns="45720" rIns="91440" bIns="45720" rtlCol="0" anchor="t">
            <a:normAutofit/>
          </a:bodyPr>
          <a:lstStyle/>
          <a:p>
            <a:r>
              <a:rPr lang="en-US">
                <a:ea typeface="+mn-lt"/>
                <a:cs typeface="+mn-lt"/>
              </a:rPr>
              <a:t>Droplet and contact precautions per CDC</a:t>
            </a:r>
          </a:p>
          <a:p>
            <a:pPr lvl="1">
              <a:buFont typeface="Arial" charset="-120"/>
              <a:buChar char="•"/>
            </a:pPr>
            <a:r>
              <a:rPr lang="en-US">
                <a:ea typeface="+mn-lt"/>
                <a:cs typeface="+mn-lt"/>
              </a:rPr>
              <a:t>Full don with N95 in case of need to intubate </a:t>
            </a:r>
          </a:p>
          <a:p>
            <a:pPr lvl="1">
              <a:buFont typeface="Arial" charset="-120"/>
              <a:buChar char="•"/>
            </a:pPr>
            <a:endParaRPr lang="en-US">
              <a:ea typeface="+mn-lt"/>
              <a:cs typeface="+mn-lt"/>
            </a:endParaRPr>
          </a:p>
          <a:p>
            <a:r>
              <a:rPr lang="en-US">
                <a:ea typeface="+mn-lt"/>
                <a:cs typeface="+mn-lt"/>
              </a:rPr>
              <a:t>One provider?</a:t>
            </a:r>
          </a:p>
          <a:p>
            <a:pPr lvl="1">
              <a:buFont typeface="Arial" charset="-120"/>
              <a:buChar char="•"/>
            </a:pPr>
            <a:r>
              <a:rPr lang="en-US">
                <a:ea typeface="+mn-lt"/>
                <a:cs typeface="+mn-lt"/>
              </a:rPr>
              <a:t>Runner available to come in if needed</a:t>
            </a:r>
          </a:p>
          <a:p>
            <a:pPr lvl="1">
              <a:buFont typeface="Arial" charset="-120"/>
              <a:buChar char="•"/>
            </a:pPr>
            <a:r>
              <a:rPr lang="en-US">
                <a:ea typeface="+mn-lt"/>
                <a:cs typeface="+mn-lt"/>
              </a:rPr>
              <a:t>Dressed in full gear except mask and face shield</a:t>
            </a:r>
          </a:p>
          <a:p>
            <a:pPr lvl="1">
              <a:buFont typeface="Arial" charset="-120"/>
              <a:buChar char="•"/>
            </a:pPr>
            <a:endParaRPr lang="en-US">
              <a:ea typeface="+mn-lt"/>
              <a:cs typeface="+mn-lt"/>
            </a:endParaRPr>
          </a:p>
          <a:p>
            <a:r>
              <a:rPr lang="en-US">
                <a:ea typeface="+mn-lt"/>
                <a:cs typeface="+mn-lt"/>
              </a:rPr>
              <a:t>Face mask over patient throughout case</a:t>
            </a:r>
          </a:p>
          <a:p>
            <a:pPr lvl="1">
              <a:buFont typeface="Arial" charset="-120"/>
              <a:buChar char="•"/>
            </a:pPr>
            <a:r>
              <a:rPr lang="en-US">
                <a:ea typeface="+mn-lt"/>
                <a:cs typeface="+mn-lt"/>
              </a:rPr>
              <a:t>Cover over patient during transport</a:t>
            </a:r>
          </a:p>
          <a:p>
            <a:pPr lvl="1">
              <a:buFont typeface="Arial" charset="-120"/>
              <a:buChar char="•"/>
            </a:pPr>
            <a:endParaRPr lang="en-US">
              <a:ea typeface="+mn-lt"/>
              <a:cs typeface="+mn-lt"/>
            </a:endParaRPr>
          </a:p>
          <a:p>
            <a:r>
              <a:rPr lang="en-US">
                <a:ea typeface="+mn-lt"/>
                <a:cs typeface="+mn-lt"/>
              </a:rPr>
              <a:t>Recovery and transport strategies</a:t>
            </a:r>
          </a:p>
        </p:txBody>
      </p:sp>
    </p:spTree>
    <p:extLst>
      <p:ext uri="{BB962C8B-B14F-4D97-AF65-F5344CB8AC3E}">
        <p14:creationId xmlns:p14="http://schemas.microsoft.com/office/powerpoint/2010/main" val="204397671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D72730-1E3B-4695-8846-74D45464B48B}"/>
              </a:ext>
            </a:extLst>
          </p:cNvPr>
          <p:cNvSpPr>
            <a:spLocks noGrp="1"/>
          </p:cNvSpPr>
          <p:nvPr>
            <p:ph type="title"/>
          </p:nvPr>
        </p:nvSpPr>
        <p:spPr/>
        <p:txBody>
          <a:bodyPr/>
          <a:lstStyle/>
          <a:p>
            <a:r>
              <a:rPr lang="en-US">
                <a:ea typeface="+mj-lt"/>
                <a:cs typeface="+mj-lt"/>
              </a:rPr>
              <a:t>OR cases under GA</a:t>
            </a:r>
            <a:endParaRPr lang="en-US" b="0">
              <a:ea typeface="+mj-lt"/>
              <a:cs typeface="+mj-lt"/>
            </a:endParaRPr>
          </a:p>
        </p:txBody>
      </p:sp>
      <p:sp>
        <p:nvSpPr>
          <p:cNvPr id="7" name="Content Placeholder 6">
            <a:extLst>
              <a:ext uri="{FF2B5EF4-FFF2-40B4-BE49-F238E27FC236}">
                <a16:creationId xmlns:a16="http://schemas.microsoft.com/office/drawing/2014/main" id="{A7C05666-02B1-4313-9D79-10920DAC01E5}"/>
              </a:ext>
            </a:extLst>
          </p:cNvPr>
          <p:cNvSpPr>
            <a:spLocks noGrp="1"/>
          </p:cNvSpPr>
          <p:nvPr>
            <p:ph idx="1"/>
          </p:nvPr>
        </p:nvSpPr>
        <p:spPr/>
        <p:txBody>
          <a:bodyPr vert="horz" lIns="91440" tIns="45720" rIns="91440" bIns="45720" rtlCol="0" anchor="t">
            <a:normAutofit/>
          </a:bodyPr>
          <a:lstStyle/>
          <a:p>
            <a:r>
              <a:rPr lang="en-US">
                <a:ea typeface="+mn-lt"/>
                <a:cs typeface="+mn-lt"/>
              </a:rPr>
              <a:t>Droplet and contact precautions per CDC</a:t>
            </a:r>
          </a:p>
          <a:p>
            <a:pPr lvl="1">
              <a:buFont typeface="Arial" charset="-120"/>
              <a:buChar char="•"/>
            </a:pPr>
            <a:r>
              <a:rPr lang="en-US">
                <a:ea typeface="+mn-lt"/>
                <a:cs typeface="+mn-lt"/>
              </a:rPr>
              <a:t>Full don with N95</a:t>
            </a:r>
          </a:p>
          <a:p>
            <a:pPr lvl="1">
              <a:buFont typeface="Arial" charset="-120"/>
              <a:buChar char="•"/>
            </a:pPr>
            <a:r>
              <a:rPr lang="en-US">
                <a:ea typeface="+mn-lt"/>
                <a:cs typeface="+mn-lt"/>
              </a:rPr>
              <a:t>DO NOT TAKE SHORTCUTS </a:t>
            </a:r>
          </a:p>
          <a:p>
            <a:pPr lvl="1">
              <a:buFont typeface="Arial" charset="-120"/>
              <a:buChar char="•"/>
            </a:pPr>
            <a:endParaRPr lang="en-US">
              <a:ea typeface="+mn-lt"/>
              <a:cs typeface="+mn-lt"/>
            </a:endParaRPr>
          </a:p>
          <a:p>
            <a:r>
              <a:rPr lang="en-US">
                <a:ea typeface="+mn-lt"/>
                <a:cs typeface="+mn-lt"/>
              </a:rPr>
              <a:t>Two anesthesia team members with runner nearby</a:t>
            </a:r>
          </a:p>
          <a:p>
            <a:pPr lvl="1">
              <a:buFont typeface="Arial" charset="-120"/>
              <a:buChar char="•"/>
            </a:pPr>
            <a:r>
              <a:rPr lang="en-US">
                <a:ea typeface="+mn-lt"/>
                <a:cs typeface="+mn-lt"/>
              </a:rPr>
              <a:t>Runner dressed in full gear except mask and face shield</a:t>
            </a:r>
          </a:p>
          <a:p>
            <a:pPr lvl="1">
              <a:buFont typeface="Arial" charset="-120"/>
              <a:buChar char="•"/>
            </a:pPr>
            <a:r>
              <a:rPr lang="en-US">
                <a:ea typeface="+mn-lt"/>
                <a:cs typeface="+mn-lt"/>
              </a:rPr>
              <a:t>Three now committed to the case so consider back-up strategy</a:t>
            </a:r>
          </a:p>
          <a:p>
            <a:pPr lvl="1">
              <a:buFont typeface="Arial" charset="-120"/>
              <a:buChar char="•"/>
            </a:pPr>
            <a:endParaRPr lang="en-US">
              <a:ea typeface="+mn-lt"/>
              <a:cs typeface="+mn-lt"/>
            </a:endParaRPr>
          </a:p>
          <a:p>
            <a:r>
              <a:rPr lang="en-US">
                <a:ea typeface="+mn-lt"/>
                <a:cs typeface="+mn-lt"/>
              </a:rPr>
              <a:t>Face mask over patient and cover during transport to and from </a:t>
            </a:r>
          </a:p>
          <a:p>
            <a:r>
              <a:rPr lang="en-US">
                <a:ea typeface="+mn-lt"/>
                <a:cs typeface="+mn-lt"/>
              </a:rPr>
              <a:t>Intubate as would in surgical OR</a:t>
            </a:r>
          </a:p>
          <a:p>
            <a:r>
              <a:rPr lang="en-US">
                <a:ea typeface="+mn-lt"/>
                <a:cs typeface="+mn-lt"/>
              </a:rPr>
              <a:t>Recovery and transport strategies</a:t>
            </a:r>
          </a:p>
        </p:txBody>
      </p:sp>
    </p:spTree>
    <p:extLst>
      <p:ext uri="{BB962C8B-B14F-4D97-AF65-F5344CB8AC3E}">
        <p14:creationId xmlns:p14="http://schemas.microsoft.com/office/powerpoint/2010/main" val="4237729972"/>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7F1E5-E597-42A8-9BEB-EE2A42851C05}"/>
              </a:ext>
            </a:extLst>
          </p:cNvPr>
          <p:cNvSpPr>
            <a:spLocks noGrp="1"/>
          </p:cNvSpPr>
          <p:nvPr>
            <p:ph type="title"/>
          </p:nvPr>
        </p:nvSpPr>
        <p:spPr/>
        <p:txBody>
          <a:bodyPr/>
          <a:lstStyle/>
          <a:p>
            <a:r>
              <a:rPr lang="en-US">
                <a:ea typeface="+mj-lt"/>
                <a:cs typeface="+mj-lt"/>
              </a:rPr>
              <a:t>Earlier Questions</a:t>
            </a:r>
            <a:endParaRPr lang="en-US" b="0">
              <a:ea typeface="+mj-lt"/>
              <a:cs typeface="+mj-lt"/>
            </a:endParaRPr>
          </a:p>
        </p:txBody>
      </p:sp>
      <p:sp>
        <p:nvSpPr>
          <p:cNvPr id="8" name="Content Placeholder 7">
            <a:extLst>
              <a:ext uri="{FF2B5EF4-FFF2-40B4-BE49-F238E27FC236}">
                <a16:creationId xmlns:a16="http://schemas.microsoft.com/office/drawing/2014/main" id="{1B5A69C6-AA8A-4023-93E8-371BF71B9A1A}"/>
              </a:ext>
            </a:extLst>
          </p:cNvPr>
          <p:cNvSpPr>
            <a:spLocks noGrp="1"/>
          </p:cNvSpPr>
          <p:nvPr>
            <p:ph sz="half" idx="1"/>
          </p:nvPr>
        </p:nvSpPr>
        <p:spPr/>
        <p:txBody>
          <a:bodyPr vert="horz" lIns="91440" tIns="45720" rIns="91440" bIns="45720" rtlCol="0" anchor="t">
            <a:normAutofit/>
          </a:bodyPr>
          <a:lstStyle/>
          <a:p>
            <a:r>
              <a:rPr lang="en-US">
                <a:ea typeface="+mn-lt"/>
                <a:cs typeface="+mn-lt"/>
              </a:rPr>
              <a:t>NSAID use?</a:t>
            </a:r>
          </a:p>
          <a:p>
            <a:r>
              <a:rPr lang="en-US">
                <a:ea typeface="+mn-lt"/>
                <a:cs typeface="+mn-lt"/>
              </a:rPr>
              <a:t>Presence of fever?</a:t>
            </a:r>
          </a:p>
          <a:p>
            <a:r>
              <a:rPr lang="en-US">
                <a:ea typeface="+mn-lt"/>
                <a:cs typeface="+mn-lt"/>
              </a:rPr>
              <a:t>Thrombocytopenia?</a:t>
            </a:r>
          </a:p>
          <a:p>
            <a:r>
              <a:rPr lang="en-US">
                <a:ea typeface="+mn-lt"/>
                <a:cs typeface="+mn-lt"/>
              </a:rPr>
              <a:t>N2O use?</a:t>
            </a:r>
          </a:p>
          <a:p>
            <a:r>
              <a:rPr lang="en-US">
                <a:ea typeface="+mn-lt"/>
                <a:cs typeface="+mn-lt"/>
              </a:rPr>
              <a:t>Antiemetics?</a:t>
            </a:r>
          </a:p>
          <a:p>
            <a:pPr lvl="1"/>
            <a:r>
              <a:rPr lang="en-US">
                <a:ea typeface="+mn-lt"/>
                <a:cs typeface="+mn-lt"/>
              </a:rPr>
              <a:t>Dexamethasone?</a:t>
            </a:r>
          </a:p>
          <a:p>
            <a:r>
              <a:rPr lang="en-US">
                <a:ea typeface="+mn-lt"/>
                <a:cs typeface="+mn-lt"/>
              </a:rPr>
              <a:t>The pregnant anesthesiologist</a:t>
            </a:r>
          </a:p>
          <a:p>
            <a:pPr marL="0" indent="0">
              <a:buNone/>
            </a:pPr>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3361374443"/>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CD7B-8348-439C-B685-B2D878694ADF}"/>
              </a:ext>
            </a:extLst>
          </p:cNvPr>
          <p:cNvSpPr>
            <a:spLocks noGrp="1"/>
          </p:cNvSpPr>
          <p:nvPr>
            <p:ph type="title"/>
          </p:nvPr>
        </p:nvSpPr>
        <p:spPr/>
        <p:txBody>
          <a:bodyPr/>
          <a:lstStyle/>
          <a:p>
            <a:r>
              <a:rPr lang="en-US"/>
              <a:t>Thank You and Be Well </a:t>
            </a:r>
          </a:p>
        </p:txBody>
      </p:sp>
      <p:sp>
        <p:nvSpPr>
          <p:cNvPr id="3" name="Content Placeholder 2">
            <a:extLst>
              <a:ext uri="{FF2B5EF4-FFF2-40B4-BE49-F238E27FC236}">
                <a16:creationId xmlns:a16="http://schemas.microsoft.com/office/drawing/2014/main" id="{5D29F624-4540-4B04-B2A7-85D6EBD4B0E5}"/>
              </a:ext>
            </a:extLst>
          </p:cNvPr>
          <p:cNvSpPr>
            <a:spLocks noGrp="1"/>
          </p:cNvSpPr>
          <p:nvPr>
            <p:ph idx="1"/>
          </p:nvPr>
        </p:nvSpPr>
        <p:spPr>
          <a:xfrm>
            <a:off x="838200" y="2067328"/>
            <a:ext cx="10515600" cy="3045633"/>
          </a:xfrm>
        </p:spPr>
        <p:txBody>
          <a:bodyPr vert="horz" lIns="91440" tIns="45720" rIns="91440" bIns="45720" rtlCol="0" anchor="t">
            <a:normAutofit/>
          </a:bodyPr>
          <a:lstStyle/>
          <a:p>
            <a:r>
              <a:rPr lang="en-US"/>
              <a:t>Your participation in this webinar enables you to claim CME credits at </a:t>
            </a:r>
            <a:r>
              <a:rPr lang="en-US">
                <a:ea typeface="+mn-lt"/>
                <a:cs typeface="+mn-lt"/>
                <a:hlinkClick r:id="rId3"/>
              </a:rPr>
              <a:t>www.asahq.org/covid19cme</a:t>
            </a:r>
            <a:endParaRPr lang="en-US">
              <a:ea typeface="+mn-lt"/>
              <a:cs typeface="+mn-lt"/>
            </a:endParaRPr>
          </a:p>
          <a:p>
            <a:r>
              <a:rPr lang="en-US">
                <a:ea typeface="+mn-lt"/>
                <a:cs typeface="+mn-lt"/>
              </a:rPr>
              <a:t>Replay</a:t>
            </a:r>
            <a:r>
              <a:rPr lang="en-US"/>
              <a:t> and slides will be available at </a:t>
            </a:r>
            <a:r>
              <a:rPr lang="en-US">
                <a:hlinkClick r:id="rId4"/>
              </a:rPr>
              <a:t>www.asahq.org/townhalls</a:t>
            </a:r>
            <a:r>
              <a:rPr lang="en-US"/>
              <a:t> within 24 hours. Please share with your colleagues who weren't able to participate tonight. </a:t>
            </a:r>
            <a:endParaRPr lang="en-US">
              <a:cs typeface="Arial"/>
            </a:endParaRPr>
          </a:p>
          <a:p>
            <a:r>
              <a:rPr lang="en-US">
                <a:cs typeface="Arial"/>
              </a:rPr>
              <a:t>Additional and ongoing COVID-19 resources at </a:t>
            </a:r>
            <a:r>
              <a:rPr lang="en-US">
                <a:cs typeface="Arial"/>
                <a:hlinkClick r:id="rId5"/>
              </a:rPr>
              <a:t>www.asahq.org/covid19info</a:t>
            </a:r>
            <a:r>
              <a:rPr lang="en-US">
                <a:cs typeface="Arial"/>
              </a:rPr>
              <a:t> </a:t>
            </a:r>
            <a:endParaRPr lang="en-US"/>
          </a:p>
          <a:p>
            <a:pPr marL="0" indent="0" algn="ctr">
              <a:buNone/>
            </a:pPr>
            <a:endParaRPr lang="en-US">
              <a:cs typeface="Arial"/>
            </a:endParaRPr>
          </a:p>
        </p:txBody>
      </p:sp>
      <p:sp>
        <p:nvSpPr>
          <p:cNvPr id="6" name="Date Placeholder 1">
            <a:extLst>
              <a:ext uri="{FF2B5EF4-FFF2-40B4-BE49-F238E27FC236}">
                <a16:creationId xmlns:a16="http://schemas.microsoft.com/office/drawing/2014/main" id="{261D6B65-ED8F-9E44-B15C-2B400F981AC5}"/>
              </a:ext>
            </a:extLst>
          </p:cNvPr>
          <p:cNvSpPr txBox="1">
            <a:spLocks/>
          </p:cNvSpPr>
          <p:nvPr/>
        </p:nvSpPr>
        <p:spPr>
          <a:xfrm>
            <a:off x="838199" y="6356350"/>
            <a:ext cx="10515600" cy="365125"/>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1"/>
                </a:solidFill>
              </a:rPr>
              <a:t>asahq.org</a:t>
            </a:r>
            <a:r>
              <a:rPr lang="en-US" b="1"/>
              <a:t> </a:t>
            </a:r>
            <a:r>
              <a:rPr lang="en-US">
                <a:solidFill>
                  <a:schemeClr val="accent3"/>
                </a:solidFill>
              </a:rPr>
              <a:t>|</a:t>
            </a:r>
            <a:r>
              <a:rPr lang="en-US"/>
              <a:t> </a:t>
            </a:r>
            <a:r>
              <a:rPr lang="en-US" b="1">
                <a:solidFill>
                  <a:srgbClr val="385C5C"/>
                </a:solidFill>
              </a:rPr>
              <a:t>apsf.org</a:t>
            </a:r>
          </a:p>
        </p:txBody>
      </p:sp>
    </p:spTree>
    <p:extLst>
      <p:ext uri="{BB962C8B-B14F-4D97-AF65-F5344CB8AC3E}">
        <p14:creationId xmlns:p14="http://schemas.microsoft.com/office/powerpoint/2010/main" val="230812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4514-2611-408C-BDE7-14FAB2A48F1C}"/>
              </a:ext>
            </a:extLst>
          </p:cNvPr>
          <p:cNvSpPr>
            <a:spLocks noGrp="1"/>
          </p:cNvSpPr>
          <p:nvPr>
            <p:ph type="title"/>
          </p:nvPr>
        </p:nvSpPr>
        <p:spPr/>
        <p:txBody>
          <a:bodyPr>
            <a:normAutofit/>
          </a:bodyPr>
          <a:lstStyle/>
          <a:p>
            <a:r>
              <a:rPr lang="en-US">
                <a:cs typeface="Arial"/>
              </a:rPr>
              <a:t>Anesthesia Machines as ICU Ventilators and ICU Patient Management Training</a:t>
            </a:r>
          </a:p>
        </p:txBody>
      </p:sp>
      <p:sp>
        <p:nvSpPr>
          <p:cNvPr id="3" name="Content Placeholder 2">
            <a:extLst>
              <a:ext uri="{FF2B5EF4-FFF2-40B4-BE49-F238E27FC236}">
                <a16:creationId xmlns:a16="http://schemas.microsoft.com/office/drawing/2014/main" id="{63679300-4A75-4C1D-8F39-D5F89B99380E}"/>
              </a:ext>
            </a:extLst>
          </p:cNvPr>
          <p:cNvSpPr>
            <a:spLocks noGrp="1"/>
          </p:cNvSpPr>
          <p:nvPr>
            <p:ph idx="1"/>
          </p:nvPr>
        </p:nvSpPr>
        <p:spPr/>
        <p:txBody>
          <a:bodyPr vert="horz" lIns="91440" tIns="45720" rIns="91440" bIns="45720" rtlCol="0" anchor="t">
            <a:normAutofit/>
          </a:bodyPr>
          <a:lstStyle/>
          <a:p>
            <a:r>
              <a:rPr lang="en-US">
                <a:cs typeface="Arial"/>
              </a:rPr>
              <a:t>New and frequently updated guidance on converting anesthesia gas machines and fresh gas flows. Detailed instruction and a quick reference guide available online and in PDF form. Created in collaboration with ASA/APSF.</a:t>
            </a:r>
          </a:p>
          <a:p>
            <a:pPr marL="0" indent="0" algn="ctr">
              <a:buNone/>
            </a:pPr>
            <a:r>
              <a:rPr lang="en-US">
                <a:cs typeface="Arial"/>
                <a:hlinkClick r:id="rId2"/>
              </a:rPr>
              <a:t>www.asahq.org/ventilators</a:t>
            </a:r>
            <a:r>
              <a:rPr lang="en-US">
                <a:cs typeface="Arial"/>
              </a:rPr>
              <a:t> </a:t>
            </a:r>
          </a:p>
          <a:p>
            <a:endParaRPr lang="en-US">
              <a:ea typeface="+mn-lt"/>
              <a:cs typeface="+mn-lt"/>
            </a:endParaRPr>
          </a:p>
          <a:p>
            <a:r>
              <a:rPr lang="en-US">
                <a:ea typeface="+mn-lt"/>
                <a:cs typeface="+mn-lt"/>
              </a:rPr>
              <a:t>Additional updated resources and training for managing COVID patients in the critical care setting. Created in collaboration with ASA/APSF/SOCCA/SCCM.</a:t>
            </a:r>
            <a:endParaRPr lang="en-US">
              <a:cs typeface="Arial"/>
            </a:endParaRPr>
          </a:p>
          <a:p>
            <a:pPr marL="0" indent="0" algn="ctr">
              <a:buNone/>
            </a:pPr>
            <a:r>
              <a:rPr lang="en-US">
                <a:cs typeface="Arial"/>
                <a:hlinkClick r:id="rId3"/>
              </a:rPr>
              <a:t>www.asahq.org/CAESAR</a:t>
            </a:r>
            <a:r>
              <a:rPr lang="en-US">
                <a:cs typeface="Arial"/>
              </a:rPr>
              <a:t> </a:t>
            </a:r>
          </a:p>
          <a:p>
            <a:pPr marL="0" indent="0">
              <a:buNone/>
            </a:pPr>
            <a:endParaRPr lang="en-US">
              <a:cs typeface="Arial"/>
            </a:endParaRPr>
          </a:p>
        </p:txBody>
      </p:sp>
      <p:sp>
        <p:nvSpPr>
          <p:cNvPr id="4" name="Date Placeholder 3">
            <a:extLst>
              <a:ext uri="{FF2B5EF4-FFF2-40B4-BE49-F238E27FC236}">
                <a16:creationId xmlns:a16="http://schemas.microsoft.com/office/drawing/2014/main" id="{94843C6A-C764-4D7A-8E3A-ACAD4212C809}"/>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231808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7E6C-6666-4488-AC6A-F8CD84508191}"/>
              </a:ext>
            </a:extLst>
          </p:cNvPr>
          <p:cNvSpPr>
            <a:spLocks noGrp="1"/>
          </p:cNvSpPr>
          <p:nvPr>
            <p:ph type="title"/>
          </p:nvPr>
        </p:nvSpPr>
        <p:spPr>
          <a:xfrm>
            <a:off x="838200" y="365125"/>
            <a:ext cx="10761324" cy="1281113"/>
          </a:xfrm>
        </p:spPr>
        <p:txBody>
          <a:bodyPr/>
          <a:lstStyle/>
          <a:p>
            <a:r>
              <a:rPr lang="en-US"/>
              <a:t>Anesthesia Machines as ICU Ventilators Hotline</a:t>
            </a:r>
          </a:p>
        </p:txBody>
      </p:sp>
      <p:sp>
        <p:nvSpPr>
          <p:cNvPr id="3" name="Content Placeholder 2">
            <a:extLst>
              <a:ext uri="{FF2B5EF4-FFF2-40B4-BE49-F238E27FC236}">
                <a16:creationId xmlns:a16="http://schemas.microsoft.com/office/drawing/2014/main" id="{0475C12F-9639-4FF2-86BC-C664D873ABD9}"/>
              </a:ext>
            </a:extLst>
          </p:cNvPr>
          <p:cNvSpPr>
            <a:spLocks noGrp="1"/>
          </p:cNvSpPr>
          <p:nvPr>
            <p:ph idx="1"/>
          </p:nvPr>
        </p:nvSpPr>
        <p:spPr/>
        <p:txBody>
          <a:bodyPr>
            <a:normAutofit/>
          </a:bodyPr>
          <a:lstStyle/>
          <a:p>
            <a:r>
              <a:rPr lang="en-US"/>
              <a:t>Help increase the availability of ventilators for the ICU setting</a:t>
            </a:r>
          </a:p>
          <a:p>
            <a:r>
              <a:rPr lang="en-US"/>
              <a:t>Get instruction and guidance to use anesthesia machines as ventilators</a:t>
            </a:r>
          </a:p>
          <a:p>
            <a:r>
              <a:rPr lang="en-US"/>
              <a:t>Call agents available to provide web-based resources 24/7</a:t>
            </a:r>
          </a:p>
          <a:p>
            <a:r>
              <a:rPr lang="en-US"/>
              <a:t>Physician experts on call daily from 6 a.m. – 10 p.m. ET</a:t>
            </a:r>
          </a:p>
          <a:p>
            <a:pPr marL="0" indent="0" algn="ctr">
              <a:buNone/>
            </a:pPr>
            <a:endParaRPr lang="en-US" sz="3500"/>
          </a:p>
          <a:p>
            <a:pPr marL="0" indent="0" algn="ctr">
              <a:buNone/>
            </a:pPr>
            <a:r>
              <a:rPr lang="en-US" sz="3500"/>
              <a:t>1-800-224-1001</a:t>
            </a:r>
          </a:p>
          <a:p>
            <a:pPr marL="0" indent="0" algn="ctr">
              <a:buNone/>
            </a:pPr>
            <a:endParaRPr lang="en-US" sz="3500"/>
          </a:p>
        </p:txBody>
      </p:sp>
      <p:sp>
        <p:nvSpPr>
          <p:cNvPr id="4" name="Date Placeholder 3">
            <a:extLst>
              <a:ext uri="{FF2B5EF4-FFF2-40B4-BE49-F238E27FC236}">
                <a16:creationId xmlns:a16="http://schemas.microsoft.com/office/drawing/2014/main" id="{CE28CE2D-8B96-47B6-8504-C7677AF0A1B5}"/>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93030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D361-1DB6-4E8C-B4B6-757545A3E77D}"/>
              </a:ext>
            </a:extLst>
          </p:cNvPr>
          <p:cNvSpPr>
            <a:spLocks noGrp="1"/>
          </p:cNvSpPr>
          <p:nvPr>
            <p:ph type="title"/>
          </p:nvPr>
        </p:nvSpPr>
        <p:spPr/>
        <p:txBody>
          <a:bodyPr/>
          <a:lstStyle/>
          <a:p>
            <a:r>
              <a:rPr lang="en-US"/>
              <a:t>Special Hotel Deals and Discounts</a:t>
            </a:r>
          </a:p>
        </p:txBody>
      </p:sp>
      <p:sp>
        <p:nvSpPr>
          <p:cNvPr id="3" name="Content Placeholder 2">
            <a:extLst>
              <a:ext uri="{FF2B5EF4-FFF2-40B4-BE49-F238E27FC236}">
                <a16:creationId xmlns:a16="http://schemas.microsoft.com/office/drawing/2014/main" id="{B7A695A7-0491-443A-8AB5-54A65B95C36A}"/>
              </a:ext>
            </a:extLst>
          </p:cNvPr>
          <p:cNvSpPr>
            <a:spLocks noGrp="1"/>
          </p:cNvSpPr>
          <p:nvPr>
            <p:ph idx="1"/>
          </p:nvPr>
        </p:nvSpPr>
        <p:spPr/>
        <p:txBody>
          <a:bodyPr/>
          <a:lstStyle/>
          <a:p>
            <a:r>
              <a:rPr lang="en-US"/>
              <a:t>Member-exclusive offers and discounts from American Express, Hilton, Marriott and Hyatt. </a:t>
            </a:r>
          </a:p>
          <a:p>
            <a:pPr marL="0" indent="0" algn="ctr">
              <a:buNone/>
            </a:pPr>
            <a:r>
              <a:rPr lang="en-US">
                <a:hlinkClick r:id="rId2"/>
              </a:rPr>
              <a:t>www.asahq.org/hotel-discounts</a:t>
            </a:r>
            <a:r>
              <a:rPr lang="en-US"/>
              <a:t> </a:t>
            </a:r>
          </a:p>
          <a:p>
            <a:pPr marL="0" indent="0" algn="ctr">
              <a:buNone/>
            </a:pPr>
            <a:endParaRPr lang="en-US"/>
          </a:p>
          <a:p>
            <a:pPr marL="0" indent="0" algn="ctr">
              <a:buNone/>
            </a:pPr>
            <a:endParaRPr lang="en-US"/>
          </a:p>
          <a:p>
            <a:pPr marL="0" indent="0">
              <a:buNone/>
            </a:pPr>
            <a:endParaRPr lang="en-US"/>
          </a:p>
        </p:txBody>
      </p:sp>
      <p:sp>
        <p:nvSpPr>
          <p:cNvPr id="4" name="Date Placeholder 3">
            <a:extLst>
              <a:ext uri="{FF2B5EF4-FFF2-40B4-BE49-F238E27FC236}">
                <a16:creationId xmlns:a16="http://schemas.microsoft.com/office/drawing/2014/main" id="{05FE4A7F-5B1F-4AA1-B006-5CE06E4BDFD5}"/>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pic>
        <p:nvPicPr>
          <p:cNvPr id="14" name="Picture 13" descr="A picture containing woman&#10;&#10;Description automatically generated">
            <a:extLst>
              <a:ext uri="{FF2B5EF4-FFF2-40B4-BE49-F238E27FC236}">
                <a16:creationId xmlns:a16="http://schemas.microsoft.com/office/drawing/2014/main" id="{37D0251A-5AF5-4431-8C20-0AA226EBB21D}"/>
              </a:ext>
            </a:extLst>
          </p:cNvPr>
          <p:cNvPicPr>
            <a:picLocks noChangeAspect="1"/>
          </p:cNvPicPr>
          <p:nvPr/>
        </p:nvPicPr>
        <p:blipFill>
          <a:blip r:embed="rId3"/>
          <a:stretch>
            <a:fillRect/>
          </a:stretch>
        </p:blipFill>
        <p:spPr>
          <a:xfrm>
            <a:off x="3676373" y="3636356"/>
            <a:ext cx="4839252" cy="2540607"/>
          </a:xfrm>
          <a:prstGeom prst="rect">
            <a:avLst/>
          </a:prstGeom>
        </p:spPr>
      </p:pic>
    </p:spTree>
    <p:extLst>
      <p:ext uri="{BB962C8B-B14F-4D97-AF65-F5344CB8AC3E}">
        <p14:creationId xmlns:p14="http://schemas.microsoft.com/office/powerpoint/2010/main" val="134965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E035-300F-430F-8873-F47D1144B22A}"/>
              </a:ext>
            </a:extLst>
          </p:cNvPr>
          <p:cNvSpPr>
            <a:spLocks noGrp="1"/>
          </p:cNvSpPr>
          <p:nvPr>
            <p:ph type="title"/>
          </p:nvPr>
        </p:nvSpPr>
        <p:spPr/>
        <p:txBody>
          <a:bodyPr/>
          <a:lstStyle/>
          <a:p>
            <a:r>
              <a:rPr lang="en-US"/>
              <a:t>Economic Relief and Drug Shortages</a:t>
            </a:r>
            <a:endParaRPr lang="en-US">
              <a:cs typeface="Arial"/>
            </a:endParaRPr>
          </a:p>
        </p:txBody>
      </p:sp>
      <p:sp>
        <p:nvSpPr>
          <p:cNvPr id="3" name="Content Placeholder 2">
            <a:extLst>
              <a:ext uri="{FF2B5EF4-FFF2-40B4-BE49-F238E27FC236}">
                <a16:creationId xmlns:a16="http://schemas.microsoft.com/office/drawing/2014/main" id="{DF7A8267-714B-4EC8-BEC5-18CADA106CEA}"/>
              </a:ext>
            </a:extLst>
          </p:cNvPr>
          <p:cNvSpPr>
            <a:spLocks noGrp="1"/>
          </p:cNvSpPr>
          <p:nvPr>
            <p:ph idx="1"/>
          </p:nvPr>
        </p:nvSpPr>
        <p:spPr/>
        <p:txBody>
          <a:bodyPr vert="horz" lIns="91440" tIns="45720" rIns="91440" bIns="45720" rtlCol="0" anchor="t">
            <a:normAutofit/>
          </a:bodyPr>
          <a:lstStyle/>
          <a:p>
            <a:r>
              <a:rPr lang="en-US" b="1">
                <a:cs typeface="Arial"/>
              </a:rPr>
              <a:t>Economic Relief</a:t>
            </a:r>
          </a:p>
          <a:p>
            <a:pPr lvl="1">
              <a:lnSpc>
                <a:spcPct val="125000"/>
              </a:lnSpc>
            </a:pPr>
            <a:r>
              <a:rPr lang="en-GB">
                <a:ea typeface="+mn-lt"/>
                <a:cs typeface="+mn-lt"/>
              </a:rPr>
              <a:t>$30 billion in grants was released to physician practices</a:t>
            </a:r>
          </a:p>
          <a:p>
            <a:pPr lvl="1">
              <a:lnSpc>
                <a:spcPct val="125000"/>
              </a:lnSpc>
            </a:pPr>
            <a:r>
              <a:rPr lang="en-GB">
                <a:cs typeface="Arial"/>
              </a:rPr>
              <a:t>Additional loans from Small Business Administration issued</a:t>
            </a:r>
          </a:p>
          <a:p>
            <a:pPr lvl="1">
              <a:lnSpc>
                <a:spcPct val="125000"/>
              </a:lnSpc>
            </a:pPr>
            <a:r>
              <a:rPr lang="en-GB">
                <a:ea typeface="+mn-lt"/>
                <a:cs typeface="+mn-lt"/>
              </a:rPr>
              <a:t>Continued advocacy (See "Late-Breaking Developments" on ASA website </a:t>
            </a:r>
            <a:r>
              <a:rPr lang="en-GB">
                <a:ea typeface="+mn-lt"/>
                <a:cs typeface="+mn-lt"/>
                <a:hlinkClick r:id="rId2"/>
              </a:rPr>
              <a:t>https://www.asahq.org/in-the-spotlight/coronavirus-covid-19-information</a:t>
            </a:r>
            <a:r>
              <a:rPr lang="en-GB">
                <a:ea typeface="+mn-lt"/>
                <a:cs typeface="+mn-lt"/>
              </a:rPr>
              <a:t>)</a:t>
            </a:r>
          </a:p>
          <a:p>
            <a:pPr>
              <a:buFont typeface=".AppleSystemUIFont" charset="0"/>
              <a:buChar char="–"/>
            </a:pPr>
            <a:r>
              <a:rPr lang="en-US" b="1">
                <a:ea typeface="+mn-lt"/>
                <a:cs typeface="+mn-lt"/>
              </a:rPr>
              <a:t>Addressing Drug Shortages</a:t>
            </a:r>
          </a:p>
          <a:p>
            <a:pPr lvl="1">
              <a:lnSpc>
                <a:spcPct val="125000"/>
              </a:lnSpc>
            </a:pPr>
            <a:r>
              <a:rPr lang="en-GB">
                <a:cs typeface="Arial"/>
              </a:rPr>
              <a:t>FDA approved </a:t>
            </a:r>
            <a:r>
              <a:rPr lang="en-GB">
                <a:ea typeface="+mn-lt"/>
                <a:cs typeface="+mn-lt"/>
              </a:rPr>
              <a:t>2020 aggregate production quota increase of 15% for certain opioids</a:t>
            </a:r>
          </a:p>
          <a:p>
            <a:pPr lvl="1">
              <a:lnSpc>
                <a:spcPct val="125000"/>
              </a:lnSpc>
            </a:pPr>
            <a:r>
              <a:rPr lang="en-GB">
                <a:cs typeface="Arial"/>
              </a:rPr>
              <a:t>Asked FDA to appropriately extend expiration dates</a:t>
            </a:r>
          </a:p>
          <a:p>
            <a:pPr lvl="1">
              <a:lnSpc>
                <a:spcPct val="125000"/>
              </a:lnSpc>
            </a:pPr>
            <a:r>
              <a:rPr lang="en-GB">
                <a:cs typeface="Arial"/>
              </a:rPr>
              <a:t>Partnering with ASHP on guidance to avoid unnecessary drug wastage </a:t>
            </a:r>
          </a:p>
        </p:txBody>
      </p:sp>
      <p:sp>
        <p:nvSpPr>
          <p:cNvPr id="4" name="Date Placeholder 3">
            <a:extLst>
              <a:ext uri="{FF2B5EF4-FFF2-40B4-BE49-F238E27FC236}">
                <a16:creationId xmlns:a16="http://schemas.microsoft.com/office/drawing/2014/main" id="{355C3688-66C0-4780-9918-2BCC7D96885A}"/>
              </a:ext>
            </a:extLst>
          </p:cNvPr>
          <p:cNvSpPr>
            <a:spLocks noGrp="1"/>
          </p:cNvSpPr>
          <p:nvPr>
            <p:ph type="dt" sz="half" idx="10"/>
          </p:nvPr>
        </p:nvSpPr>
        <p:spPr/>
        <p:txBody>
          <a:bodyPr/>
          <a:lstStyle/>
          <a:p>
            <a:r>
              <a:rPr lang="en-US"/>
              <a:t>asahq.org </a:t>
            </a:r>
            <a:r>
              <a:rPr lang="en-US">
                <a:solidFill>
                  <a:schemeClr val="accent3"/>
                </a:solidFill>
              </a:rPr>
              <a:t>|</a:t>
            </a:r>
            <a:r>
              <a:rPr lang="en-US"/>
              <a:t> </a:t>
            </a:r>
            <a:r>
              <a:rPr lang="en-US">
                <a:solidFill>
                  <a:srgbClr val="3A5C5D"/>
                </a:solidFill>
              </a:rPr>
              <a:t>apsf.org</a:t>
            </a:r>
          </a:p>
        </p:txBody>
      </p:sp>
    </p:spTree>
    <p:extLst>
      <p:ext uri="{BB962C8B-B14F-4D97-AF65-F5344CB8AC3E}">
        <p14:creationId xmlns:p14="http://schemas.microsoft.com/office/powerpoint/2010/main" val="3622250002"/>
      </p:ext>
    </p:extLst>
  </p:cSld>
  <p:clrMapOvr>
    <a:masterClrMapping/>
  </p:clrMapOvr>
</p:sld>
</file>

<file path=ppt/theme/theme1.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SA Template 1">
      <a:dk1>
        <a:srgbClr val="000000"/>
      </a:dk1>
      <a:lt1>
        <a:srgbClr val="FFFFFF"/>
      </a:lt1>
      <a:dk2>
        <a:srgbClr val="44546A"/>
      </a:dk2>
      <a:lt2>
        <a:srgbClr val="E7E6E6"/>
      </a:lt2>
      <a:accent1>
        <a:srgbClr val="1226AA"/>
      </a:accent1>
      <a:accent2>
        <a:srgbClr val="8A83D6"/>
      </a:accent2>
      <a:accent3>
        <a:srgbClr val="B6B8DD"/>
      </a:accent3>
      <a:accent4>
        <a:srgbClr val="F3C300"/>
      </a:accent4>
      <a:accent5>
        <a:srgbClr val="F18A00"/>
      </a:accent5>
      <a:accent6>
        <a:srgbClr val="99D9D9"/>
      </a:accent6>
      <a:hlink>
        <a:srgbClr val="00ABC8"/>
      </a:hlink>
      <a:folHlink>
        <a:srgbClr val="007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A_Template_WideScreen.pptx" id="{FAC6ADD7-E9B6-4B74-B72F-E2D3443F0CCD}" vid="{A5AE32D7-AE11-4382-BA98-0ED41735D5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0A1EB357F28B4D9148532ADA1C541E" ma:contentTypeVersion="9" ma:contentTypeDescription="Create a new document." ma:contentTypeScope="" ma:versionID="1c7e6316a0b07dc1ba832323b6982f14">
  <xsd:schema xmlns:xsd="http://www.w3.org/2001/XMLSchema" xmlns:xs="http://www.w3.org/2001/XMLSchema" xmlns:p="http://schemas.microsoft.com/office/2006/metadata/properties" xmlns:ns2="b015551d-1ddc-47f4-8014-dc4cdf5a7a00" targetNamespace="http://schemas.microsoft.com/office/2006/metadata/properties" ma:root="true" ma:fieldsID="7e14d7b4c6b31417bbb7202274b9580f" ns2:_="">
    <xsd:import namespace="b015551d-1ddc-47f4-8014-dc4cdf5a7a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5551d-1ddc-47f4-8014-dc4cdf5a7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A5DC70-0B9B-415C-A102-31AA16B8CC2C}">
  <ds:schemaRefs>
    <ds:schemaRef ds:uri="http://schemas.microsoft.com/office/infopath/2007/PartnerControls"/>
    <ds:schemaRef ds:uri="http://purl.org/dc/dcmitype/"/>
    <ds:schemaRef ds:uri="http://www.w3.org/XML/1998/namespace"/>
    <ds:schemaRef ds:uri="http://schemas.microsoft.com/office/2006/metadata/properties"/>
    <ds:schemaRef ds:uri="http://purl.org/dc/terms/"/>
    <ds:schemaRef ds:uri="b015551d-1ddc-47f4-8014-dc4cdf5a7a00"/>
    <ds:schemaRef ds:uri="http://schemas.microsoft.com/office/2006/documentManagement/types"/>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72E96FAF-BD2B-43AC-8BFF-4E85254E56DB}">
  <ds:schemaRefs>
    <ds:schemaRef ds:uri="b015551d-1ddc-47f4-8014-dc4cdf5a7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D02FAB-EA49-4FD6-9D3A-54E70091AC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2885</Words>
  <Application>Microsoft Office PowerPoint</Application>
  <PresentationFormat>Widescreen</PresentationFormat>
  <Paragraphs>559</Paragraphs>
  <Slides>58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.AppleSystemUIFont</vt:lpstr>
      <vt:lpstr>Arial</vt:lpstr>
      <vt:lpstr>Arial,Sans-Serif</vt:lpstr>
      <vt:lpstr>Calibri</vt:lpstr>
      <vt:lpstr>Courier New</vt:lpstr>
      <vt:lpstr>Office Theme</vt:lpstr>
      <vt:lpstr>Office Theme</vt:lpstr>
      <vt:lpstr>COVID-19 Town Hall Webinar</vt:lpstr>
      <vt:lpstr>Housekeeping</vt:lpstr>
      <vt:lpstr>Disclaimer</vt:lpstr>
      <vt:lpstr>Learning Objectives</vt:lpstr>
      <vt:lpstr>Welcome, Anesthesia Community</vt:lpstr>
      <vt:lpstr>Anesthesia Machines as ICU Ventilators and ICU Patient Management Training</vt:lpstr>
      <vt:lpstr>Anesthesia Machines as ICU Ventilators Hotline</vt:lpstr>
      <vt:lpstr>Special Hotel Deals and Discounts</vt:lpstr>
      <vt:lpstr>Economic Relief and Drug Shortages</vt:lpstr>
      <vt:lpstr>Online Education Free to AA Student Members</vt:lpstr>
      <vt:lpstr>Incredible Progress – And More to Come</vt:lpstr>
      <vt:lpstr>Share Your Stories </vt:lpstr>
      <vt:lpstr>Panel Participants</vt:lpstr>
      <vt:lpstr>COVID Vent Management</vt:lpstr>
      <vt:lpstr>Introduction &amp; Objectives</vt:lpstr>
      <vt:lpstr>The Disease</vt:lpstr>
      <vt:lpstr>Patients &amp; Statistics</vt:lpstr>
      <vt:lpstr>Early Experiences</vt:lpstr>
      <vt:lpstr>COVID Lung</vt:lpstr>
      <vt:lpstr>COVID Lung – 2 Phenotypes</vt:lpstr>
      <vt:lpstr>ARDS Lung vs. Non-ARDS COVID Lung</vt:lpstr>
      <vt:lpstr>Ventilation Strategy – ARDS Phenotype</vt:lpstr>
      <vt:lpstr>Vent Strategy – High Compliance Phenotype</vt:lpstr>
      <vt:lpstr>Vent Strategy – High Compliance Phenotype</vt:lpstr>
      <vt:lpstr>Dyssynchrony in High Compliance Group</vt:lpstr>
      <vt:lpstr>Dyssynchrony</vt:lpstr>
      <vt:lpstr>Mode and Synchrony – Staged Approach</vt:lpstr>
      <vt:lpstr>Non-vent considerations, any phenotype</vt:lpstr>
      <vt:lpstr>Extubation</vt:lpstr>
      <vt:lpstr>Final thoughts</vt:lpstr>
      <vt:lpstr>Anticoagulation and Monitoring</vt:lpstr>
      <vt:lpstr>Disclosures</vt:lpstr>
      <vt:lpstr>Summary</vt:lpstr>
      <vt:lpstr>Coronavirus Coagulopathy</vt:lpstr>
      <vt:lpstr>COVID-19 Hemorrhagic Phenotype</vt:lpstr>
      <vt:lpstr>COVID-19 Thrombophilic Phenotype</vt:lpstr>
      <vt:lpstr>Risks of Anticoagulation</vt:lpstr>
      <vt:lpstr>Unfractionated Heparin (UFH)</vt:lpstr>
      <vt:lpstr>Low Molecular Weight Heparin (LMWH)</vt:lpstr>
      <vt:lpstr>ARDS and Anticoagulation</vt:lpstr>
      <vt:lpstr>Other Agents </vt:lpstr>
      <vt:lpstr>Coagulation and Monitoring</vt:lpstr>
      <vt:lpstr>Anticoagulation Monitoring in COVID TLDR: Anti-Xa heparin monitoring is better. Non-heparin PTT confounds in COVID are strong and variable.</vt:lpstr>
      <vt:lpstr>Society COVID Recommendations</vt:lpstr>
      <vt:lpstr>What my team is doing now</vt:lpstr>
      <vt:lpstr>Take home points</vt:lpstr>
      <vt:lpstr>Thank You</vt:lpstr>
      <vt:lpstr>References</vt:lpstr>
      <vt:lpstr>Management strategies for the parturient during the COVID-19 pandemic </vt:lpstr>
      <vt:lpstr>OB Anesthesia Committee Survey</vt:lpstr>
      <vt:lpstr>General Principles</vt:lpstr>
      <vt:lpstr>Policies</vt:lpstr>
      <vt:lpstr>Preassessment</vt:lpstr>
      <vt:lpstr>Labor Management</vt:lpstr>
      <vt:lpstr>OR cases under neuraxial</vt:lpstr>
      <vt:lpstr>OR cases under GA</vt:lpstr>
      <vt:lpstr>Earlier Questions</vt:lpstr>
      <vt:lpstr>Thank You and Be Well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 Kelstrom</dc:creator>
  <cp:lastModifiedBy>Anushiya Sundararajan</cp:lastModifiedBy>
  <cp:revision>1</cp:revision>
  <dcterms:created xsi:type="dcterms:W3CDTF">2018-05-29T00:21:26Z</dcterms:created>
  <dcterms:modified xsi:type="dcterms:W3CDTF">2020-04-17T14:31:42Z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0x010100650A1EB357F28B4D9148532ADA1C541E</vt:lpwstr>
  </property>
</Properties>
</file>