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9" r:id="rId5"/>
  </p:sldMasterIdLst>
  <p:notesMasterIdLst>
    <p:notesMasterId r:id="rId101"/>
  </p:notesMasterIdLst>
  <p:sldIdLst>
    <p:sldId id="256" r:id="rId6"/>
    <p:sldId id="275" r:id="rId7"/>
    <p:sldId id="273" r:id="rId8"/>
    <p:sldId id="274" r:id="rId9"/>
    <p:sldId id="257" r:id="rId10"/>
    <p:sldId id="382" r:id="rId11"/>
    <p:sldId id="295" r:id="rId12"/>
    <p:sldId id="326" r:id="rId13"/>
    <p:sldId id="292" r:id="rId14"/>
    <p:sldId id="291" r:id="rId15"/>
    <p:sldId id="290" r:id="rId16"/>
    <p:sldId id="327" r:id="rId17"/>
    <p:sldId id="288" r:id="rId18"/>
    <p:sldId id="287" r:id="rId19"/>
    <p:sldId id="286" r:id="rId20"/>
    <p:sldId id="285" r:id="rId21"/>
    <p:sldId id="284" r:id="rId22"/>
    <p:sldId id="315" r:id="rId23"/>
    <p:sldId id="283" r:id="rId24"/>
    <p:sldId id="282" r:id="rId25"/>
    <p:sldId id="281" r:id="rId26"/>
    <p:sldId id="280" r:id="rId27"/>
    <p:sldId id="316" r:id="rId28"/>
    <p:sldId id="279" r:id="rId29"/>
    <p:sldId id="278" r:id="rId30"/>
    <p:sldId id="277"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289" r:id="rId44"/>
    <p:sldId id="345" r:id="rId45"/>
    <p:sldId id="346" r:id="rId46"/>
    <p:sldId id="347" r:id="rId47"/>
    <p:sldId id="348" r:id="rId48"/>
    <p:sldId id="349" r:id="rId49"/>
    <p:sldId id="350" r:id="rId50"/>
    <p:sldId id="351" r:id="rId51"/>
    <p:sldId id="328" r:id="rId52"/>
    <p:sldId id="353" r:id="rId53"/>
    <p:sldId id="354" r:id="rId54"/>
    <p:sldId id="330" r:id="rId55"/>
    <p:sldId id="331" r:id="rId56"/>
    <p:sldId id="332" r:id="rId57"/>
    <p:sldId id="318" r:id="rId58"/>
    <p:sldId id="319" r:id="rId59"/>
    <p:sldId id="261" r:id="rId60"/>
    <p:sldId id="320" r:id="rId61"/>
    <p:sldId id="260" r:id="rId62"/>
    <p:sldId id="323" r:id="rId63"/>
    <p:sldId id="324" r:id="rId64"/>
    <p:sldId id="325" r:id="rId65"/>
    <p:sldId id="259" r:id="rId66"/>
    <p:sldId id="269" r:id="rId67"/>
    <p:sldId id="271" r:id="rId68"/>
    <p:sldId id="270" r:id="rId69"/>
    <p:sldId id="264"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52" r:id="rId97"/>
    <p:sldId id="381" r:id="rId98"/>
    <p:sldId id="294" r:id="rId99"/>
    <p:sldId id="293"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Bernstein" initials="MB" lastIdx="5" clrIdx="0">
    <p:extLst>
      <p:ext uri="{19B8F6BF-5375-455C-9EA6-DF929625EA0E}">
        <p15:presenceInfo xmlns:p15="http://schemas.microsoft.com/office/powerpoint/2012/main" userId="S::M.Bernstein@asahq.org::c96eab6a-b5f5-49ed-83a1-5cd5f881dd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C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3C470-40C4-4B23-838B-57801DBBB3FC}" v="72" dt="2020-04-02T17:05:57.794"/>
    <p1510:client id="{0E1F98FE-AF2A-45FA-BB94-CB65F0979F5C}" v="332" dt="2020-04-02T16:58:00.172"/>
    <p1510:client id="{1F9320D5-B40C-4A96-9FD6-E1FF0DC33716}" v="8" dt="2020-04-02T18:11:16.409"/>
    <p1510:client id="{20FB90CC-DF78-4520-9EE6-8F5DF8547926}" v="75" dt="2020-04-02T17:03:48.248"/>
    <p1510:client id="{2959A139-64D9-4864-86F4-EDBE80E8ABEE}" v="1" dt="2020-04-02T19:39:36.768"/>
    <p1510:client id="{5945E6A3-91DF-4D1A-9A80-ADA37BBD9ACD}" v="37" dt="2020-04-02T15:51:58.036"/>
    <p1510:client id="{5DFF0F28-6DC0-4093-B204-1DA19DCA5DBB}" v="14" dt="2020-04-02T18:39:57.065"/>
    <p1510:client id="{7029A233-48EF-4E53-9D84-AB709543BADC}" v="45" dt="2020-04-02T19:26:02.473"/>
    <p1510:client id="{711730A1-0225-4BDB-A9E6-49673D334250}" v="65" dt="2020-04-02T15:48:31.717"/>
    <p1510:client id="{7A08E488-05E5-4E6A-AA30-DF2652E51521}" v="178" dt="2020-04-02T22:20:25.055"/>
    <p1510:client id="{7ABEFD91-4115-4007-8439-1297D9D5C4E3}" v="142" dt="2020-04-02T15:49:39.060"/>
    <p1510:client id="{84043B8B-2922-4B38-BD24-0201878F8D7C}" v="18" dt="2020-04-02T17:50:12.448"/>
    <p1510:client id="{93654A6D-D780-4F77-992D-EEFBEB244CDA}" v="19" dt="2020-04-02T13:27:43.310"/>
    <p1510:client id="{A1F30E4D-7BA7-46DD-9944-BC9CBD2596D4}" v="781" dt="2020-04-02T22:12:24.408"/>
    <p1510:client id="{A2E29A55-9A9C-4157-B0C6-DDC5B5F85FFF}" v="31" dt="2020-04-02T15:25:24.196"/>
    <p1510:client id="{A309AC53-CD0C-4FE0-98CE-040439E0ED83}" v="19" dt="2020-04-02T18:10:01.959"/>
    <p1510:client id="{AD661B78-4BEC-4241-B4B6-199CADC0ED7D}" v="49" dt="2020-04-02T17:02:10.893"/>
    <p1510:client id="{AF725AEB-B41C-4804-8EAE-D754E3FD104F}" v="16" dt="2020-04-02T22:24:16.635"/>
    <p1510:client id="{CE76E205-920C-47EF-BE3D-9152AD44437F}" v="19" dt="2020-04-02T21:19:07.217"/>
    <p1510:client id="{D0DD3697-39C1-4BDB-8F38-C6984249B269}" v="828" dt="2020-04-02T19:54:24.083"/>
    <p1510:client id="{E53D8FE3-8A35-4A27-9F23-0B77B63A9F1B}" v="103" dt="2020-04-02T22:19:27.621"/>
    <p1510:client id="{E78B16A7-027A-4CDB-9002-F1C091FDA9AA}" v="52" dt="2020-04-02T22:13:09.492"/>
    <p1510:client id="{EA6EEF76-C1B9-4658-A75E-37CDEC937C08}" v="1322" dt="2020-04-02T20:32:40.901"/>
    <p1510:client id="{F7AED264-F314-45C0-ACFE-FF1EFC0E186E}" v="4" dt="2020-04-02T17:49:53.423"/>
    <p1510:client id="{F8B60D59-A56E-4C97-B2E1-1FEBB8417AA1}" v="3" dt="2020-04-02T19:17:43.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microsoft.com/office/2015/10/relationships/revisionInfo" Target="revisionInfo.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6BC2A-A4E0-6046-BDA4-7D37DE1A4A85}" type="datetimeFigureOut">
              <a:rPr lang="en-US" smtClean="0"/>
              <a:t>4/3/2020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DB970-AF1B-0C4D-9373-17BC8B0079FD}" type="slidenum">
              <a:rPr lang="en-US" smtClean="0"/>
              <a:t>‹#›</a:t>
            </a:fld>
            <a:endParaRPr lang="en-US"/>
          </a:p>
        </p:txBody>
      </p:sp>
    </p:spTree>
    <p:extLst>
      <p:ext uri="{BB962C8B-B14F-4D97-AF65-F5344CB8AC3E}">
        <p14:creationId xmlns:p14="http://schemas.microsoft.com/office/powerpoint/2010/main" val="57530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1</a:t>
            </a:fld>
            <a:endParaRPr lang="en-US"/>
          </a:p>
        </p:txBody>
      </p:sp>
    </p:spTree>
    <p:extLst>
      <p:ext uri="{BB962C8B-B14F-4D97-AF65-F5344CB8AC3E}">
        <p14:creationId xmlns:p14="http://schemas.microsoft.com/office/powerpoint/2010/main" val="73860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9</a:t>
            </a:fld>
            <a:endParaRPr lang="en-US"/>
          </a:p>
        </p:txBody>
      </p:sp>
    </p:spTree>
    <p:extLst>
      <p:ext uri="{BB962C8B-B14F-4D97-AF65-F5344CB8AC3E}">
        <p14:creationId xmlns:p14="http://schemas.microsoft.com/office/powerpoint/2010/main" val="73860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Instittue</a:t>
            </a:r>
            <a:r>
              <a:rPr lang="en-US"/>
              <a:t> of health metrics and evaluation</a:t>
            </a:r>
          </a:p>
        </p:txBody>
      </p:sp>
      <p:sp>
        <p:nvSpPr>
          <p:cNvPr id="4" name="Slide Number Placeholder 3"/>
          <p:cNvSpPr>
            <a:spLocks noGrp="1"/>
          </p:cNvSpPr>
          <p:nvPr>
            <p:ph type="sldNum" sz="quarter" idx="5"/>
          </p:nvPr>
        </p:nvSpPr>
        <p:spPr/>
        <p:txBody>
          <a:bodyPr/>
          <a:lstStyle/>
          <a:p>
            <a:fld id="{338DB970-AF1B-0C4D-9373-17BC8B0079FD}" type="slidenum">
              <a:rPr lang="en-US" smtClean="0"/>
              <a:t>12</a:t>
            </a:fld>
            <a:endParaRPr lang="en-US"/>
          </a:p>
        </p:txBody>
      </p:sp>
    </p:spTree>
    <p:extLst>
      <p:ext uri="{BB962C8B-B14F-4D97-AF65-F5344CB8AC3E}">
        <p14:creationId xmlns:p14="http://schemas.microsoft.com/office/powerpoint/2010/main" val="2357867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47</a:t>
            </a:fld>
            <a:endParaRPr lang="en-US"/>
          </a:p>
        </p:txBody>
      </p:sp>
    </p:spTree>
    <p:extLst>
      <p:ext uri="{BB962C8B-B14F-4D97-AF65-F5344CB8AC3E}">
        <p14:creationId xmlns:p14="http://schemas.microsoft.com/office/powerpoint/2010/main" val="41017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53</a:t>
            </a:fld>
            <a:endParaRPr lang="en-US"/>
          </a:p>
        </p:txBody>
      </p:sp>
    </p:spTree>
    <p:extLst>
      <p:ext uri="{BB962C8B-B14F-4D97-AF65-F5344CB8AC3E}">
        <p14:creationId xmlns:p14="http://schemas.microsoft.com/office/powerpoint/2010/main" val="738607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58</a:t>
            </a:fld>
            <a:endParaRPr lang="en-US"/>
          </a:p>
        </p:txBody>
      </p:sp>
    </p:spTree>
    <p:extLst>
      <p:ext uri="{BB962C8B-B14F-4D97-AF65-F5344CB8AC3E}">
        <p14:creationId xmlns:p14="http://schemas.microsoft.com/office/powerpoint/2010/main" val="738607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92</a:t>
            </a:fld>
            <a:endParaRPr lang="en-US"/>
          </a:p>
        </p:txBody>
      </p:sp>
    </p:spTree>
    <p:extLst>
      <p:ext uri="{BB962C8B-B14F-4D97-AF65-F5344CB8AC3E}">
        <p14:creationId xmlns:p14="http://schemas.microsoft.com/office/powerpoint/2010/main" val="738607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 PETERSON CLOSING REMARKS</a:t>
            </a:r>
          </a:p>
          <a:p>
            <a:pPr marL="171450" indent="-171450">
              <a:buFont typeface="Arial"/>
              <a:buChar char="•"/>
            </a:pPr>
            <a:endParaRPr lang="en-US">
              <a:cs typeface="Calibri"/>
            </a:endParaRPr>
          </a:p>
          <a:p>
            <a:pPr marL="171450" indent="-171450">
              <a:buFont typeface="Arial"/>
              <a:buChar char="•"/>
            </a:pPr>
            <a:r>
              <a:rPr lang="en-US">
                <a:cs typeface="Calibri"/>
              </a:rPr>
              <a:t>CME is available</a:t>
            </a:r>
          </a:p>
          <a:p>
            <a:pPr marL="171450" indent="-171450">
              <a:buFont typeface="Arial"/>
              <a:buChar char="•"/>
            </a:pPr>
            <a:r>
              <a:rPr lang="en-US">
                <a:cs typeface="Calibri"/>
              </a:rPr>
              <a:t>Replay will be available within 48 hours</a:t>
            </a:r>
          </a:p>
          <a:p>
            <a:pPr marL="171450" indent="-171450">
              <a:buFont typeface="Arial"/>
              <a:buChar char="•"/>
            </a:pPr>
            <a:endParaRPr lang="en-US">
              <a:cs typeface="Calibri"/>
            </a:endParaRPr>
          </a:p>
          <a:p>
            <a:pPr marL="171450" indent="-171450">
              <a:buFont typeface="Arial,Sans-Serif"/>
              <a:buChar char="•"/>
            </a:pPr>
            <a:r>
              <a:rPr lang="en-US"/>
              <a:t>We are truly all in this together...</a:t>
            </a:r>
          </a:p>
          <a:p>
            <a:pPr marL="171450" indent="-171450">
              <a:buFont typeface="Arial,Sans-Serif"/>
              <a:buChar char="•"/>
            </a:pPr>
            <a:r>
              <a:rPr lang="en-US"/>
              <a:t>Thank you so much for the work you are doing...</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38DB970-AF1B-0C4D-9373-17BC8B0079FD}" type="slidenum">
              <a:rPr lang="en-US" smtClean="0"/>
              <a:t>95</a:t>
            </a:fld>
            <a:endParaRPr lang="en-US"/>
          </a:p>
        </p:txBody>
      </p:sp>
    </p:spTree>
    <p:extLst>
      <p:ext uri="{BB962C8B-B14F-4D97-AF65-F5344CB8AC3E}">
        <p14:creationId xmlns:p14="http://schemas.microsoft.com/office/powerpoint/2010/main" val="981462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j.kelstrom/Desktop/Brand/Corporate%20Identity/PPT%20Images/PPT%20Background.png"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file:////Users/j.kelstrom/Desktop/ASA-APSF_Logos-01.png"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file:////Users/j.kelstrom/Desktop/Brand/Corporate%20Identity/PPT%20Images/PPT%20Background.png" TargetMode="External"/><Relationship Id="rId7" Type="http://schemas.openxmlformats.org/officeDocument/2006/relationships/image" Target="file:////Volumes/macData/Logos/APSF/APSF%20Logo%202018/APSF_Logo_Full_2-CMYK.png"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file:////Users/j.kelstrom/Desktop/Brand/ASA%20Logo/Files%20for%20Digital%20Use/ASA%20Logo%20RGB.png" TargetMode="Externa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file:////Users/j.kelstrom/Desktop/Brand/Corporate%20Identity/PPT%20Images/ASA%20Logo%20Circle%20RGB.png"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114052" y="665162"/>
            <a:ext cx="7659834" cy="793523"/>
          </a:xfrm>
        </p:spPr>
        <p:txBody>
          <a:bodyPr anchor="t">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114052" y="1490207"/>
            <a:ext cx="6440634" cy="458334"/>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p:cNvSpPr txBox="1"/>
          <p:nvPr userDrawn="1"/>
        </p:nvSpPr>
        <p:spPr>
          <a:xfrm>
            <a:off x="9387471" y="6204857"/>
            <a:ext cx="2390398" cy="369332"/>
          </a:xfrm>
          <a:prstGeom prst="rect">
            <a:avLst/>
          </a:prstGeom>
          <a:noFill/>
        </p:spPr>
        <p:txBody>
          <a:bodyPr wrap="none" rtlCol="0">
            <a:spAutoFit/>
          </a:bodyPr>
          <a:lstStyle/>
          <a:p>
            <a:r>
              <a:rPr lang="en-US" b="1">
                <a:solidFill>
                  <a:schemeClr val="accent1"/>
                </a:solidFill>
              </a:rPr>
              <a:t>asahq.org </a:t>
            </a:r>
            <a:r>
              <a:rPr lang="en-US" b="1">
                <a:solidFill>
                  <a:schemeClr val="accent3"/>
                </a:solidFill>
              </a:rPr>
              <a:t>|</a:t>
            </a:r>
            <a:r>
              <a:rPr lang="en-US" b="1">
                <a:solidFill>
                  <a:schemeClr val="accent1"/>
                </a:solidFill>
              </a:rPr>
              <a:t> </a:t>
            </a:r>
            <a:r>
              <a:rPr lang="en-US" b="1">
                <a:solidFill>
                  <a:srgbClr val="3A5C5D"/>
                </a:solidFill>
              </a:rPr>
              <a:t>apsf.org</a:t>
            </a:r>
          </a:p>
        </p:txBody>
      </p:sp>
      <p:pic>
        <p:nvPicPr>
          <p:cNvPr id="5" name="Picture 4" descr="A picture containing clock, meter&#10;&#10;Description automatically generated">
            <a:extLst>
              <a:ext uri="{FF2B5EF4-FFF2-40B4-BE49-F238E27FC236}">
                <a16:creationId xmlns:a16="http://schemas.microsoft.com/office/drawing/2014/main" id="{E75A8E5A-96E7-D844-B3B6-30A38E20AAC6}"/>
              </a:ext>
            </a:extLst>
          </p:cNvPr>
          <p:cNvPicPr>
            <a:picLocks noChangeAspect="1"/>
          </p:cNvPicPr>
          <p:nvPr userDrawn="1"/>
        </p:nvPicPr>
        <p:blipFill>
          <a:blip r:embed="rId4" r:link="rId5"/>
          <a:stretch>
            <a:fillRect/>
          </a:stretch>
        </p:blipFill>
        <p:spPr>
          <a:xfrm>
            <a:off x="414131" y="4837223"/>
            <a:ext cx="8359755" cy="1875085"/>
          </a:xfrm>
          <a:prstGeom prst="rect">
            <a:avLst/>
          </a:prstGeom>
        </p:spPr>
      </p:pic>
    </p:spTree>
    <p:extLst>
      <p:ext uri="{BB962C8B-B14F-4D97-AF65-F5344CB8AC3E}">
        <p14:creationId xmlns:p14="http://schemas.microsoft.com/office/powerpoint/2010/main" val="1856967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xfrm>
            <a:off x="838199" y="6356350"/>
            <a:ext cx="10515600" cy="365125"/>
          </a:xfrm>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66709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03615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48071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114052" y="665162"/>
            <a:ext cx="7659834" cy="793523"/>
          </a:xfrm>
        </p:spPr>
        <p:txBody>
          <a:bodyPr anchor="t">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114052" y="1490207"/>
            <a:ext cx="6440634" cy="458334"/>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870857" y="5407443"/>
            <a:ext cx="3356509" cy="797414"/>
          </a:xfrm>
          <a:prstGeom prst="rect">
            <a:avLst/>
          </a:prstGeom>
        </p:spPr>
      </p:pic>
      <p:sp>
        <p:nvSpPr>
          <p:cNvPr id="10" name="TextBox 9"/>
          <p:cNvSpPr txBox="1"/>
          <p:nvPr userDrawn="1"/>
        </p:nvSpPr>
        <p:spPr>
          <a:xfrm>
            <a:off x="9426905" y="6204857"/>
            <a:ext cx="2390398" cy="369332"/>
          </a:xfrm>
          <a:prstGeom prst="rect">
            <a:avLst/>
          </a:prstGeom>
          <a:noFill/>
        </p:spPr>
        <p:txBody>
          <a:bodyPr wrap="none" rtlCol="0">
            <a:spAutoFit/>
          </a:bodyPr>
          <a:lstStyle/>
          <a:p>
            <a:r>
              <a:rPr lang="en-US" b="1" err="1">
                <a:solidFill>
                  <a:schemeClr val="accent1"/>
                </a:solidFill>
              </a:rPr>
              <a:t>asahq.org</a:t>
            </a:r>
            <a:r>
              <a:rPr lang="en-US" b="1">
                <a:solidFill>
                  <a:schemeClr val="accent1"/>
                </a:solidFill>
              </a:rPr>
              <a:t> </a:t>
            </a:r>
            <a:r>
              <a:rPr lang="en-US" b="1">
                <a:solidFill>
                  <a:schemeClr val="accent3"/>
                </a:solidFill>
              </a:rPr>
              <a:t>|</a:t>
            </a:r>
            <a:r>
              <a:rPr lang="en-US" b="1">
                <a:solidFill>
                  <a:schemeClr val="accent1"/>
                </a:solidFill>
              </a:rPr>
              <a:t> </a:t>
            </a:r>
            <a:r>
              <a:rPr lang="en-US" b="1" err="1">
                <a:solidFill>
                  <a:srgbClr val="385C5C"/>
                </a:solidFill>
              </a:rPr>
              <a:t>apsf.org</a:t>
            </a:r>
            <a:endParaRPr lang="en-US" b="1">
              <a:solidFill>
                <a:srgbClr val="385C5C"/>
              </a:solidFill>
            </a:endParaRPr>
          </a:p>
        </p:txBody>
      </p:sp>
      <p:pic>
        <p:nvPicPr>
          <p:cNvPr id="5" name="Picture 4" descr="A close up of a sign&#10;&#10;Description automatically generated">
            <a:extLst>
              <a:ext uri="{FF2B5EF4-FFF2-40B4-BE49-F238E27FC236}">
                <a16:creationId xmlns:a16="http://schemas.microsoft.com/office/drawing/2014/main" id="{4934B8C6-BA4A-E844-8AC6-708C0B329BE6}"/>
              </a:ext>
            </a:extLst>
          </p:cNvPr>
          <p:cNvPicPr>
            <a:picLocks noChangeAspect="1"/>
          </p:cNvPicPr>
          <p:nvPr userDrawn="1"/>
        </p:nvPicPr>
        <p:blipFill>
          <a:blip r:embed="rId6" r:link="rId7"/>
          <a:stretch>
            <a:fillRect/>
          </a:stretch>
        </p:blipFill>
        <p:spPr>
          <a:xfrm>
            <a:off x="4974174" y="5400325"/>
            <a:ext cx="2634344" cy="886207"/>
          </a:xfrm>
          <a:prstGeom prst="rect">
            <a:avLst/>
          </a:prstGeom>
        </p:spPr>
      </p:pic>
      <p:cxnSp>
        <p:nvCxnSpPr>
          <p:cNvPr id="8" name="Straight Connector 7">
            <a:extLst>
              <a:ext uri="{FF2B5EF4-FFF2-40B4-BE49-F238E27FC236}">
                <a16:creationId xmlns:a16="http://schemas.microsoft.com/office/drawing/2014/main" id="{9C77E1D3-8F85-9946-85A6-9C342D2C09DD}"/>
              </a:ext>
            </a:extLst>
          </p:cNvPr>
          <p:cNvCxnSpPr/>
          <p:nvPr userDrawn="1"/>
        </p:nvCxnSpPr>
        <p:spPr>
          <a:xfrm>
            <a:off x="4452730" y="5407443"/>
            <a:ext cx="0" cy="797414"/>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56967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10970677" y="5491650"/>
            <a:ext cx="1550014" cy="15500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66709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1">
            <a:extLst>
              <a:ext uri="{FF2B5EF4-FFF2-40B4-BE49-F238E27FC236}">
                <a16:creationId xmlns:a16="http://schemas.microsoft.com/office/drawing/2014/main" id="{19FA4684-D02C-6148-BD3F-7B0C45843240}"/>
              </a:ext>
            </a:extLst>
          </p:cNvPr>
          <p:cNvSpPr>
            <a:spLocks noGrp="1"/>
          </p:cNvSpPr>
          <p:nvPr>
            <p:ph type="dt" sz="half" idx="10"/>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203615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1">
            <a:extLst>
              <a:ext uri="{FF2B5EF4-FFF2-40B4-BE49-F238E27FC236}">
                <a16:creationId xmlns:a16="http://schemas.microsoft.com/office/drawing/2014/main" id="{F8F4C3D6-24AD-2F43-B846-0D6419B4436D}"/>
              </a:ext>
            </a:extLst>
          </p:cNvPr>
          <p:cNvSpPr>
            <a:spLocks noGrp="1"/>
          </p:cNvSpPr>
          <p:nvPr>
            <p:ph type="dt" sz="half" idx="2"/>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148071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file:////Users/j.kelstrom/Desktop/Brand/Corporate%20Identity/PPT%20Images/ASA%20Logo%20Circle%20RGB.png" TargetMode="External"/><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2811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a:t>asahq.org </a:t>
            </a:r>
            <a:r>
              <a:rPr lang="en-US">
                <a:solidFill>
                  <a:schemeClr val="accent3"/>
                </a:solidFill>
              </a:rPr>
              <a:t>|</a:t>
            </a:r>
            <a:r>
              <a:rPr lang="en-US"/>
              <a:t> </a:t>
            </a:r>
            <a:r>
              <a:rPr lang="en-US">
                <a:solidFill>
                  <a:srgbClr val="3A5C5D"/>
                </a:solidFill>
              </a:rPr>
              <a:t>apsf.org</a:t>
            </a:r>
            <a:r>
              <a:rPr lang="en-US"/>
              <a:t> </a:t>
            </a:r>
          </a:p>
        </p:txBody>
      </p:sp>
      <p:cxnSp>
        <p:nvCxnSpPr>
          <p:cNvPr id="7" name="Straight Connector 6"/>
          <p:cNvCxnSpPr/>
          <p:nvPr userDrawn="1"/>
        </p:nvCxnSpPr>
        <p:spPr>
          <a:xfrm>
            <a:off x="838199" y="1690688"/>
            <a:ext cx="10515601" cy="0"/>
          </a:xfrm>
          <a:prstGeom prst="line">
            <a:avLst/>
          </a:prstGeom>
          <a:ln w="28575">
            <a:gradFill>
              <a:gsLst>
                <a:gs pos="0">
                  <a:schemeClr val="accent1">
                    <a:lumMod val="5000"/>
                    <a:lumOff val="95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582BEC4-E246-E944-B691-E27EEA428573}"/>
              </a:ext>
            </a:extLst>
          </p:cNvPr>
          <p:cNvPicPr>
            <a:picLocks noChangeAspect="1"/>
          </p:cNvPicPr>
          <p:nvPr userDrawn="1"/>
        </p:nvPicPr>
        <p:blipFill>
          <a:blip r:embed="rId7" r:link="rId8">
            <a:extLst>
              <a:ext uri="{28A0092B-C50C-407E-A947-70E740481C1C}">
                <a14:useLocalDpi xmlns:a14="http://schemas.microsoft.com/office/drawing/2010/main" val="0"/>
              </a:ext>
            </a:extLst>
          </a:blip>
          <a:stretch>
            <a:fillRect/>
          </a:stretch>
        </p:blipFill>
        <p:spPr>
          <a:xfrm>
            <a:off x="10970677" y="5491650"/>
            <a:ext cx="1550014" cy="1550014"/>
          </a:xfrm>
          <a:prstGeom prst="rect">
            <a:avLst/>
          </a:prstGeom>
        </p:spPr>
      </p:pic>
    </p:spTree>
    <p:extLst>
      <p:ext uri="{BB962C8B-B14F-4D97-AF65-F5344CB8AC3E}">
        <p14:creationId xmlns:p14="http://schemas.microsoft.com/office/powerpoint/2010/main" val="859768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8" r:id="rId5"/>
  </p:sldLayoutIdLst>
  <p:hf hdr="0" ft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2811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199" y="1690688"/>
            <a:ext cx="10515601" cy="0"/>
          </a:xfrm>
          <a:prstGeom prst="line">
            <a:avLst/>
          </a:prstGeom>
          <a:ln w="28575">
            <a:gradFill>
              <a:gsLst>
                <a:gs pos="0">
                  <a:schemeClr val="accent1">
                    <a:lumMod val="5000"/>
                    <a:lumOff val="95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8" name="Date Placeholder 1">
            <a:extLst>
              <a:ext uri="{FF2B5EF4-FFF2-40B4-BE49-F238E27FC236}">
                <a16:creationId xmlns:a16="http://schemas.microsoft.com/office/drawing/2014/main" id="{D74BF187-65BC-E942-8C1A-EEA0B2683FE0}"/>
              </a:ext>
            </a:extLst>
          </p:cNvPr>
          <p:cNvSpPr>
            <a:spLocks noGrp="1"/>
          </p:cNvSpPr>
          <p:nvPr>
            <p:ph type="dt" sz="half" idx="2"/>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85976836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hf hdr="0" ft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www.asahq.org/quality-and-practice-management/managing-your-practice/timely-topics-in-payment-and-practice-management/reporting-critical-care-services"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s://www.asahq.org/quality-and-practice-management/managing-your-practice/timely-topics-in-payment-and-practice-management/telehealth-background-and-flexibilities-extended-during-the-public-health-emergency"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www.cms.gov/files/document/Accelerated-and-Advanced-Payments-Fact-Sheet.pdf"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asahq.org/economicimpact"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asahq.org/CAESAR" TargetMode="External"/><Relationship Id="rId2" Type="http://schemas.openxmlformats.org/officeDocument/2006/relationships/hyperlink" Target="http://www.asahq.org/ventilator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hyperlink" Target="https://studentaid.gov/fsa-id/sign-in/landing"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asahq.org/resident-course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sba.gov/"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sba.gov/sites/default/files/2020-03/Express-Bridge-Loan-Pilot-Program-Guide-FINAL-3.25.20.pdf"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sba.gov/page/coronavirus-covid-19-small-business-guidance-loan-resources"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sba.gov/funding-programs/loans/paycheck-protection-program-ppp"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hyperlink" Target="mailto:pr@asahq.org"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www.asahq.org/covid19cme0402"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www.asahq.org/covid19info" TargetMode="External"/><Relationship Id="rId4" Type="http://schemas.openxmlformats.org/officeDocument/2006/relationships/hyperlink" Target="http://www.asahq.org/townhal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COVID-19 Town Hall Webinar</a:t>
            </a:r>
          </a:p>
        </p:txBody>
      </p:sp>
      <p:sp>
        <p:nvSpPr>
          <p:cNvPr id="3" name="Subtitle 2"/>
          <p:cNvSpPr>
            <a:spLocks noGrp="1"/>
          </p:cNvSpPr>
          <p:nvPr>
            <p:ph type="subTitle" idx="1"/>
          </p:nvPr>
        </p:nvSpPr>
        <p:spPr/>
        <p:txBody>
          <a:bodyPr/>
          <a:lstStyle/>
          <a:p>
            <a:r>
              <a:rPr lang="en-US"/>
              <a:t>April 2, 2020</a:t>
            </a:r>
          </a:p>
        </p:txBody>
      </p:sp>
    </p:spTree>
    <p:extLst>
      <p:ext uri="{BB962C8B-B14F-4D97-AF65-F5344CB8AC3E}">
        <p14:creationId xmlns:p14="http://schemas.microsoft.com/office/powerpoint/2010/main" val="1135738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CACD-6FAB-429C-968D-F7A68FD90CE6}"/>
              </a:ext>
            </a:extLst>
          </p:cNvPr>
          <p:cNvSpPr>
            <a:spLocks noGrp="1"/>
          </p:cNvSpPr>
          <p:nvPr>
            <p:ph type="title"/>
          </p:nvPr>
        </p:nvSpPr>
        <p:spPr/>
        <p:txBody>
          <a:bodyPr/>
          <a:lstStyle/>
          <a:p>
            <a:r>
              <a:rPr lang="en-US"/>
              <a:t>Disclosures</a:t>
            </a:r>
          </a:p>
        </p:txBody>
      </p:sp>
      <p:sp>
        <p:nvSpPr>
          <p:cNvPr id="4" name="Date Placeholder 3">
            <a:extLst>
              <a:ext uri="{FF2B5EF4-FFF2-40B4-BE49-F238E27FC236}">
                <a16:creationId xmlns:a16="http://schemas.microsoft.com/office/drawing/2014/main" id="{E87E92AE-955E-48CE-9BBD-DDB01DA2C33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 </a:t>
            </a:r>
          </a:p>
        </p:txBody>
      </p:sp>
      <p:pic>
        <p:nvPicPr>
          <p:cNvPr id="6" name="Picture 5" descr="Screen Shot 2019-02-07 at 11.03.37 AM.png">
            <a:extLst>
              <a:ext uri="{FF2B5EF4-FFF2-40B4-BE49-F238E27FC236}">
                <a16:creationId xmlns:a16="http://schemas.microsoft.com/office/drawing/2014/main" id="{74919CF1-9E21-4A67-9CAD-1316E1DD7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150" y="6295231"/>
            <a:ext cx="931862" cy="473869"/>
          </a:xfrm>
          <a:prstGeom prst="rect">
            <a:avLst/>
          </a:prstGeom>
        </p:spPr>
      </p:pic>
      <p:pic>
        <p:nvPicPr>
          <p:cNvPr id="8" name="Picture 7">
            <a:extLst>
              <a:ext uri="{FF2B5EF4-FFF2-40B4-BE49-F238E27FC236}">
                <a16:creationId xmlns:a16="http://schemas.microsoft.com/office/drawing/2014/main" id="{881D494E-AB04-41CE-A0D5-BD7531029612}"/>
              </a:ext>
            </a:extLst>
          </p:cNvPr>
          <p:cNvPicPr>
            <a:picLocks noChangeAspect="1"/>
          </p:cNvPicPr>
          <p:nvPr/>
        </p:nvPicPr>
        <p:blipFill>
          <a:blip r:embed="rId3"/>
          <a:stretch>
            <a:fillRect/>
          </a:stretch>
        </p:blipFill>
        <p:spPr>
          <a:xfrm>
            <a:off x="11171279" y="0"/>
            <a:ext cx="1020721" cy="889503"/>
          </a:xfrm>
          <a:prstGeom prst="rect">
            <a:avLst/>
          </a:prstGeom>
        </p:spPr>
      </p:pic>
      <p:sp>
        <p:nvSpPr>
          <p:cNvPr id="7" name="Content Placeholder 6">
            <a:extLst>
              <a:ext uri="{FF2B5EF4-FFF2-40B4-BE49-F238E27FC236}">
                <a16:creationId xmlns:a16="http://schemas.microsoft.com/office/drawing/2014/main" id="{0518EF0F-5EB2-48D7-87F4-5A15AB13B9F8}"/>
              </a:ext>
            </a:extLst>
          </p:cNvPr>
          <p:cNvSpPr>
            <a:spLocks noGrp="1"/>
          </p:cNvSpPr>
          <p:nvPr>
            <p:ph idx="1"/>
          </p:nvPr>
        </p:nvSpPr>
        <p:spPr/>
        <p:txBody>
          <a:bodyPr vert="horz" lIns="91440" tIns="45720" rIns="91440" bIns="45720" rtlCol="0" anchor="t">
            <a:normAutofit/>
          </a:bodyPr>
          <a:lstStyle/>
          <a:p>
            <a:r>
              <a:rPr lang="en-US">
                <a:ea typeface="+mn-lt"/>
                <a:cs typeface="+mn-lt"/>
              </a:rPr>
              <a:t>None related to this topic.</a:t>
            </a:r>
          </a:p>
        </p:txBody>
      </p:sp>
    </p:spTree>
    <p:extLst>
      <p:ext uri="{BB962C8B-B14F-4D97-AF65-F5344CB8AC3E}">
        <p14:creationId xmlns:p14="http://schemas.microsoft.com/office/powerpoint/2010/main" val="216493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E080-631A-4E02-98E5-1A53640FA697}"/>
              </a:ext>
            </a:extLst>
          </p:cNvPr>
          <p:cNvSpPr>
            <a:spLocks noGrp="1"/>
          </p:cNvSpPr>
          <p:nvPr>
            <p:ph type="title"/>
          </p:nvPr>
        </p:nvSpPr>
        <p:spPr/>
        <p:txBody>
          <a:bodyPr/>
          <a:lstStyle/>
          <a:p>
            <a:r>
              <a:rPr lang="en-US"/>
              <a:t>Objectives</a:t>
            </a:r>
          </a:p>
        </p:txBody>
      </p:sp>
      <p:sp>
        <p:nvSpPr>
          <p:cNvPr id="4" name="Date Placeholder 3">
            <a:extLst>
              <a:ext uri="{FF2B5EF4-FFF2-40B4-BE49-F238E27FC236}">
                <a16:creationId xmlns:a16="http://schemas.microsoft.com/office/drawing/2014/main" id="{B4C6211E-4593-4C5F-B0EE-AD3034443697}"/>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6" name="Picture 5">
            <a:extLst>
              <a:ext uri="{FF2B5EF4-FFF2-40B4-BE49-F238E27FC236}">
                <a16:creationId xmlns:a16="http://schemas.microsoft.com/office/drawing/2014/main" id="{BCE8B9A9-CA5E-4E72-88C7-F1B5BBD5244F}"/>
              </a:ext>
            </a:extLst>
          </p:cNvPr>
          <p:cNvPicPr>
            <a:picLocks noChangeAspect="1"/>
          </p:cNvPicPr>
          <p:nvPr/>
        </p:nvPicPr>
        <p:blipFill>
          <a:blip r:embed="rId2"/>
          <a:stretch>
            <a:fillRect/>
          </a:stretch>
        </p:blipFill>
        <p:spPr>
          <a:xfrm>
            <a:off x="11171279" y="0"/>
            <a:ext cx="1020721" cy="889503"/>
          </a:xfrm>
          <a:prstGeom prst="rect">
            <a:avLst/>
          </a:prstGeom>
        </p:spPr>
      </p:pic>
      <p:pic>
        <p:nvPicPr>
          <p:cNvPr id="8" name="Picture 7" descr="Screen Shot 2019-02-07 at 11.03.37 AM.png">
            <a:extLst>
              <a:ext uri="{FF2B5EF4-FFF2-40B4-BE49-F238E27FC236}">
                <a16:creationId xmlns:a16="http://schemas.microsoft.com/office/drawing/2014/main" id="{C38BBF51-9ECA-4733-849E-2299C368F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50" y="6295231"/>
            <a:ext cx="931862" cy="473869"/>
          </a:xfrm>
          <a:prstGeom prst="rect">
            <a:avLst/>
          </a:prstGeom>
        </p:spPr>
      </p:pic>
      <p:sp>
        <p:nvSpPr>
          <p:cNvPr id="7" name="Content Placeholder 6">
            <a:extLst>
              <a:ext uri="{FF2B5EF4-FFF2-40B4-BE49-F238E27FC236}">
                <a16:creationId xmlns:a16="http://schemas.microsoft.com/office/drawing/2014/main" id="{24564423-4AA7-4ABA-B2B1-F3A69620E924}"/>
              </a:ext>
            </a:extLst>
          </p:cNvPr>
          <p:cNvSpPr>
            <a:spLocks noGrp="1"/>
          </p:cNvSpPr>
          <p:nvPr>
            <p:ph idx="1"/>
          </p:nvPr>
        </p:nvSpPr>
        <p:spPr/>
        <p:txBody>
          <a:bodyPr vert="horz" lIns="91440" tIns="45720" rIns="91440" bIns="45720" rtlCol="0" anchor="t">
            <a:normAutofit/>
          </a:bodyPr>
          <a:lstStyle/>
          <a:p>
            <a:r>
              <a:rPr lang="en-US">
                <a:ea typeface="+mn-lt"/>
                <a:cs typeface="+mn-lt"/>
              </a:rPr>
              <a:t>Outline organizational issues that need to be addressed when planning to respond to the COVID pandemic</a:t>
            </a:r>
          </a:p>
          <a:p>
            <a:r>
              <a:rPr lang="en-US">
                <a:ea typeface="+mn-lt"/>
                <a:cs typeface="+mn-lt"/>
              </a:rPr>
              <a:t>Understand the vital value that our skill set provides as members of the anesthesia care team in helping to fight this pandemic</a:t>
            </a:r>
          </a:p>
          <a:p>
            <a:r>
              <a:rPr lang="en-US">
                <a:ea typeface="+mn-lt"/>
                <a:cs typeface="+mn-lt"/>
              </a:rPr>
              <a:t>Discuss the care teams, equipment and supplies needed to help with the institutional response to the COVID pandemic</a:t>
            </a:r>
          </a:p>
          <a:p>
            <a:pPr marL="0" indent="0">
              <a:buNone/>
            </a:pPr>
            <a:endParaRPr lang="en-US">
              <a:ea typeface="+mn-lt"/>
              <a:cs typeface="+mn-lt"/>
            </a:endParaRPr>
          </a:p>
        </p:txBody>
      </p:sp>
    </p:spTree>
    <p:extLst>
      <p:ext uri="{BB962C8B-B14F-4D97-AF65-F5344CB8AC3E}">
        <p14:creationId xmlns:p14="http://schemas.microsoft.com/office/powerpoint/2010/main" val="1143446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6D8B8E-F7EA-479F-97D4-65DA9CE2E538}"/>
              </a:ext>
            </a:extLst>
          </p:cNvPr>
          <p:cNvSpPr>
            <a:spLocks noGrp="1"/>
          </p:cNvSpPr>
          <p:nvPr>
            <p:ph type="dt" sz="half" idx="10"/>
          </p:nvPr>
        </p:nvSpPr>
        <p:spPr>
          <a:xfrm>
            <a:off x="838199" y="6492061"/>
            <a:ext cx="10515600" cy="229414"/>
          </a:xfrm>
        </p:spPr>
        <p:txBody>
          <a:bodyPr/>
          <a:lstStyle/>
          <a:p>
            <a:r>
              <a:rPr lang="en-US" err="1"/>
              <a:t>asahq.org</a:t>
            </a:r>
            <a:r>
              <a:rPr lang="en-US"/>
              <a:t> </a:t>
            </a:r>
            <a:r>
              <a:rPr lang="en-US">
                <a:solidFill>
                  <a:schemeClr val="accent3"/>
                </a:solidFill>
              </a:rPr>
              <a:t>|</a:t>
            </a:r>
            <a:r>
              <a:rPr lang="en-US"/>
              <a:t> </a:t>
            </a:r>
            <a:r>
              <a:rPr lang="en-US" err="1">
                <a:solidFill>
                  <a:srgbClr val="3A5C5D"/>
                </a:solidFill>
              </a:rPr>
              <a:t>apsf.org</a:t>
            </a:r>
            <a:endParaRPr lang="en-US">
              <a:solidFill>
                <a:srgbClr val="3A5C5D"/>
              </a:solidFill>
            </a:endParaRPr>
          </a:p>
        </p:txBody>
      </p:sp>
      <p:pic>
        <p:nvPicPr>
          <p:cNvPr id="6" name="Picture 5">
            <a:extLst>
              <a:ext uri="{FF2B5EF4-FFF2-40B4-BE49-F238E27FC236}">
                <a16:creationId xmlns:a16="http://schemas.microsoft.com/office/drawing/2014/main" id="{5C400F42-65B9-4041-A849-6B08ECEACBF7}"/>
              </a:ext>
            </a:extLst>
          </p:cNvPr>
          <p:cNvPicPr>
            <a:picLocks noChangeAspect="1"/>
          </p:cNvPicPr>
          <p:nvPr/>
        </p:nvPicPr>
        <p:blipFill>
          <a:blip r:embed="rId3"/>
          <a:stretch>
            <a:fillRect/>
          </a:stretch>
        </p:blipFill>
        <p:spPr>
          <a:xfrm>
            <a:off x="11171279" y="15790"/>
            <a:ext cx="1020721" cy="889503"/>
          </a:xfrm>
          <a:prstGeom prst="rect">
            <a:avLst/>
          </a:prstGeom>
        </p:spPr>
      </p:pic>
      <p:pic>
        <p:nvPicPr>
          <p:cNvPr id="8" name="Picture 7" descr="Screen Shot 2019-02-07 at 11.03.37 AM.png">
            <a:extLst>
              <a:ext uri="{FF2B5EF4-FFF2-40B4-BE49-F238E27FC236}">
                <a16:creationId xmlns:a16="http://schemas.microsoft.com/office/drawing/2014/main" id="{881F72D4-604F-4516-901E-351D55EC7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150" y="6356350"/>
            <a:ext cx="931862" cy="412750"/>
          </a:xfrm>
          <a:prstGeom prst="rect">
            <a:avLst/>
          </a:prstGeom>
        </p:spPr>
      </p:pic>
      <p:pic>
        <p:nvPicPr>
          <p:cNvPr id="13" name="Content Placeholder 12">
            <a:extLst>
              <a:ext uri="{FF2B5EF4-FFF2-40B4-BE49-F238E27FC236}">
                <a16:creationId xmlns:a16="http://schemas.microsoft.com/office/drawing/2014/main" id="{1D06A967-DDCF-6C49-8006-E8B1BDC2148B}"/>
              </a:ext>
            </a:extLst>
          </p:cNvPr>
          <p:cNvPicPr>
            <a:picLocks noGrp="1" noChangeAspect="1"/>
          </p:cNvPicPr>
          <p:nvPr>
            <p:ph idx="1"/>
          </p:nvPr>
        </p:nvPicPr>
        <p:blipFill>
          <a:blip r:embed="rId5"/>
          <a:stretch>
            <a:fillRect/>
          </a:stretch>
        </p:blipFill>
        <p:spPr>
          <a:xfrm>
            <a:off x="842963" y="1268332"/>
            <a:ext cx="10512849" cy="5043976"/>
          </a:xfrm>
        </p:spPr>
      </p:pic>
      <p:sp>
        <p:nvSpPr>
          <p:cNvPr id="5" name="Title 4">
            <a:extLst>
              <a:ext uri="{FF2B5EF4-FFF2-40B4-BE49-F238E27FC236}">
                <a16:creationId xmlns:a16="http://schemas.microsoft.com/office/drawing/2014/main" id="{A36E15F1-BFDF-4BD2-8AF3-29C8AB390917}"/>
              </a:ext>
            </a:extLst>
          </p:cNvPr>
          <p:cNvSpPr>
            <a:spLocks noGrp="1"/>
          </p:cNvSpPr>
          <p:nvPr>
            <p:ph type="title"/>
          </p:nvPr>
        </p:nvSpPr>
        <p:spPr/>
        <p:txBody>
          <a:bodyPr>
            <a:normAutofit/>
          </a:bodyPr>
          <a:lstStyle/>
          <a:p>
            <a:r>
              <a:rPr lang="en-US" sz="3200">
                <a:ea typeface="+mj-lt"/>
                <a:cs typeface="+mj-lt"/>
              </a:rPr>
              <a:t>IHME Projections on Needs of ICU Beds &amp; Vents</a:t>
            </a:r>
          </a:p>
        </p:txBody>
      </p:sp>
    </p:spTree>
    <p:extLst>
      <p:ext uri="{BB962C8B-B14F-4D97-AF65-F5344CB8AC3E}">
        <p14:creationId xmlns:p14="http://schemas.microsoft.com/office/powerpoint/2010/main" val="2583259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1304D6-025A-4DA8-B73F-7157C35AB77B}"/>
              </a:ext>
            </a:extLst>
          </p:cNvPr>
          <p:cNvSpPr>
            <a:spLocks noGrp="1"/>
          </p:cNvSpPr>
          <p:nvPr>
            <p:ph idx="1"/>
          </p:nvPr>
        </p:nvSpPr>
        <p:spPr>
          <a:xfrm>
            <a:off x="863486" y="1969003"/>
            <a:ext cx="7092140" cy="4180793"/>
          </a:xfrm>
        </p:spPr>
        <p:txBody>
          <a:bodyPr vert="horz" lIns="91440" tIns="45720" rIns="91440" bIns="45720" rtlCol="0" anchor="t">
            <a:normAutofit/>
          </a:bodyPr>
          <a:lstStyle/>
          <a:p>
            <a:pPr marL="342900" indent="-342900"/>
            <a:r>
              <a:rPr lang="en-US"/>
              <a:t>In NYC we experienced 9/11 and </a:t>
            </a:r>
            <a:br>
              <a:rPr lang="en-US"/>
            </a:br>
            <a:r>
              <a:rPr lang="en-US"/>
              <a:t>Superstorm Sandy</a:t>
            </a:r>
          </a:p>
          <a:p>
            <a:pPr marL="342900" indent="-342900"/>
            <a:r>
              <a:rPr lang="en-US"/>
              <a:t>While these were unprecedented, </a:t>
            </a:r>
            <a:br>
              <a:rPr lang="en-US"/>
            </a:br>
            <a:r>
              <a:rPr lang="en-US"/>
              <a:t>we went right into a recovery phase</a:t>
            </a:r>
            <a:endParaRPr lang="en-US">
              <a:cs typeface="Arial" panose="020B0604020202020204"/>
            </a:endParaRPr>
          </a:p>
          <a:p>
            <a:pPr marL="342900" indent="-342900"/>
            <a:r>
              <a:rPr lang="en-US"/>
              <a:t>COVID pandemic is a different issue - </a:t>
            </a:r>
            <a:br>
              <a:rPr lang="en-US"/>
            </a:br>
            <a:r>
              <a:rPr lang="en-US"/>
              <a:t>just presenting and will be here for a while</a:t>
            </a:r>
            <a:endParaRPr lang="en-US">
              <a:cs typeface="Arial" panose="020B0604020202020204"/>
            </a:endParaRPr>
          </a:p>
          <a:p>
            <a:pPr marL="342900" indent="-342900"/>
            <a:r>
              <a:rPr lang="en-US"/>
              <a:t>We gained department organization knowledge from those experiences</a:t>
            </a:r>
            <a:endParaRPr lang="en-US">
              <a:cs typeface="Arial" panose="020B0604020202020204"/>
            </a:endParaRPr>
          </a:p>
          <a:p>
            <a:pPr marL="342900" indent="-342900"/>
            <a:r>
              <a:rPr lang="en-US"/>
              <a:t>Need to be Organized and Nimble in Order to Address the Challenge!</a:t>
            </a:r>
            <a:endParaRPr lang="en-US">
              <a:cs typeface="Arial" panose="020B0604020202020204"/>
            </a:endParaRPr>
          </a:p>
          <a:p>
            <a:endParaRPr lang="en-US"/>
          </a:p>
        </p:txBody>
      </p:sp>
      <p:sp>
        <p:nvSpPr>
          <p:cNvPr id="4" name="Date Placeholder 3">
            <a:extLst>
              <a:ext uri="{FF2B5EF4-FFF2-40B4-BE49-F238E27FC236}">
                <a16:creationId xmlns:a16="http://schemas.microsoft.com/office/drawing/2014/main" id="{BBFF322A-DE68-4DF9-B6D5-315BE00E7B9E}"/>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B8D1F25E-3176-4BA5-B5FE-9E423621D0EA}"/>
              </a:ext>
            </a:extLst>
          </p:cNvPr>
          <p:cNvPicPr>
            <a:picLocks noChangeAspect="1"/>
          </p:cNvPicPr>
          <p:nvPr/>
        </p:nvPicPr>
        <p:blipFill>
          <a:blip r:embed="rId2"/>
          <a:stretch>
            <a:fillRect/>
          </a:stretch>
        </p:blipFill>
        <p:spPr>
          <a:xfrm>
            <a:off x="8126221" y="1836074"/>
            <a:ext cx="2658244" cy="2019864"/>
          </a:xfrm>
          <a:prstGeom prst="rect">
            <a:avLst/>
          </a:prstGeom>
        </p:spPr>
      </p:pic>
      <p:pic>
        <p:nvPicPr>
          <p:cNvPr id="6" name="Picture 5">
            <a:extLst>
              <a:ext uri="{FF2B5EF4-FFF2-40B4-BE49-F238E27FC236}">
                <a16:creationId xmlns:a16="http://schemas.microsoft.com/office/drawing/2014/main" id="{B4B156FF-6959-4D2D-B1AA-D6EB4FA1722A}"/>
              </a:ext>
            </a:extLst>
          </p:cNvPr>
          <p:cNvPicPr>
            <a:picLocks noChangeAspect="1"/>
          </p:cNvPicPr>
          <p:nvPr/>
        </p:nvPicPr>
        <p:blipFill>
          <a:blip r:embed="rId3"/>
          <a:stretch>
            <a:fillRect/>
          </a:stretch>
        </p:blipFill>
        <p:spPr>
          <a:xfrm>
            <a:off x="8127425" y="4188750"/>
            <a:ext cx="2663917" cy="1746763"/>
          </a:xfrm>
          <a:prstGeom prst="rect">
            <a:avLst/>
          </a:prstGeom>
        </p:spPr>
      </p:pic>
      <p:sp>
        <p:nvSpPr>
          <p:cNvPr id="8" name="Rectangle 7">
            <a:extLst>
              <a:ext uri="{FF2B5EF4-FFF2-40B4-BE49-F238E27FC236}">
                <a16:creationId xmlns:a16="http://schemas.microsoft.com/office/drawing/2014/main" id="{BF505D2D-3CDE-4EFB-B5F8-CE2CD394C76D}"/>
              </a:ext>
            </a:extLst>
          </p:cNvPr>
          <p:cNvSpPr/>
          <p:nvPr/>
        </p:nvSpPr>
        <p:spPr>
          <a:xfrm>
            <a:off x="7738756" y="5962878"/>
            <a:ext cx="3435108" cy="276999"/>
          </a:xfrm>
          <a:prstGeom prst="rect">
            <a:avLst/>
          </a:prstGeom>
        </p:spPr>
        <p:txBody>
          <a:bodyPr wrap="square" anchor="t">
            <a:spAutoFit/>
          </a:bodyPr>
          <a:lstStyle/>
          <a:p>
            <a:pPr algn="ctr"/>
            <a:r>
              <a:rPr lang="en-US" sz="1200"/>
              <a:t>MTA Pic Entrance to Brooklyn Battery Tunnel</a:t>
            </a:r>
          </a:p>
        </p:txBody>
      </p:sp>
      <p:pic>
        <p:nvPicPr>
          <p:cNvPr id="9" name="Picture 8">
            <a:extLst>
              <a:ext uri="{FF2B5EF4-FFF2-40B4-BE49-F238E27FC236}">
                <a16:creationId xmlns:a16="http://schemas.microsoft.com/office/drawing/2014/main" id="{8AD69CFC-6EB6-4797-9929-1398E6250E6B}"/>
              </a:ext>
            </a:extLst>
          </p:cNvPr>
          <p:cNvPicPr>
            <a:picLocks noChangeAspect="1"/>
          </p:cNvPicPr>
          <p:nvPr/>
        </p:nvPicPr>
        <p:blipFill>
          <a:blip r:embed="rId4"/>
          <a:stretch>
            <a:fillRect/>
          </a:stretch>
        </p:blipFill>
        <p:spPr>
          <a:xfrm>
            <a:off x="11171279" y="0"/>
            <a:ext cx="1020721" cy="889503"/>
          </a:xfrm>
          <a:prstGeom prst="rect">
            <a:avLst/>
          </a:prstGeom>
        </p:spPr>
      </p:pic>
      <p:pic>
        <p:nvPicPr>
          <p:cNvPr id="11" name="Picture 10" descr="Screen Shot 2019-02-07 at 11.03.37 AM.png">
            <a:extLst>
              <a:ext uri="{FF2B5EF4-FFF2-40B4-BE49-F238E27FC236}">
                <a16:creationId xmlns:a16="http://schemas.microsoft.com/office/drawing/2014/main" id="{8DE1133E-5F9D-4BEC-B10F-7D6707F3CE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510" y="6384131"/>
            <a:ext cx="931862" cy="473869"/>
          </a:xfrm>
          <a:prstGeom prst="rect">
            <a:avLst/>
          </a:prstGeom>
        </p:spPr>
      </p:pic>
      <p:sp>
        <p:nvSpPr>
          <p:cNvPr id="7" name="TextBox 6">
            <a:extLst>
              <a:ext uri="{FF2B5EF4-FFF2-40B4-BE49-F238E27FC236}">
                <a16:creationId xmlns:a16="http://schemas.microsoft.com/office/drawing/2014/main" id="{147B1CE7-2041-4C56-9284-5E77F2C753AD}"/>
              </a:ext>
            </a:extLst>
          </p:cNvPr>
          <p:cNvSpPr txBox="1"/>
          <p:nvPr/>
        </p:nvSpPr>
        <p:spPr>
          <a:xfrm>
            <a:off x="8129587" y="3852863"/>
            <a:ext cx="26574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Wikipedia. National Park Service </a:t>
            </a:r>
            <a:endParaRPr lang="en-US" sz="1200">
              <a:cs typeface="Arial"/>
            </a:endParaRPr>
          </a:p>
        </p:txBody>
      </p:sp>
      <p:sp>
        <p:nvSpPr>
          <p:cNvPr id="12" name="Title 11">
            <a:extLst>
              <a:ext uri="{FF2B5EF4-FFF2-40B4-BE49-F238E27FC236}">
                <a16:creationId xmlns:a16="http://schemas.microsoft.com/office/drawing/2014/main" id="{F62020A8-7C8D-4ECA-A229-C858687E3D81}"/>
              </a:ext>
            </a:extLst>
          </p:cNvPr>
          <p:cNvSpPr>
            <a:spLocks noGrp="1"/>
          </p:cNvSpPr>
          <p:nvPr>
            <p:ph type="title"/>
          </p:nvPr>
        </p:nvSpPr>
        <p:spPr/>
        <p:txBody>
          <a:bodyPr/>
          <a:lstStyle/>
          <a:p>
            <a:r>
              <a:rPr lang="en-US">
                <a:ea typeface="+mj-lt"/>
                <a:cs typeface="+mj-lt"/>
              </a:rPr>
              <a:t>Organizational Issues</a:t>
            </a:r>
            <a:endParaRPr lang="en-US" b="0">
              <a:ea typeface="+mj-lt"/>
              <a:cs typeface="+mj-lt"/>
            </a:endParaRPr>
          </a:p>
        </p:txBody>
      </p:sp>
    </p:spTree>
    <p:extLst>
      <p:ext uri="{BB962C8B-B14F-4D97-AF65-F5344CB8AC3E}">
        <p14:creationId xmlns:p14="http://schemas.microsoft.com/office/powerpoint/2010/main" val="125818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A711-097A-413B-A2DA-A8AB51C0A12C}"/>
              </a:ext>
            </a:extLst>
          </p:cNvPr>
          <p:cNvSpPr>
            <a:spLocks noGrp="1"/>
          </p:cNvSpPr>
          <p:nvPr>
            <p:ph type="title"/>
          </p:nvPr>
        </p:nvSpPr>
        <p:spPr/>
        <p:txBody>
          <a:bodyPr/>
          <a:lstStyle/>
          <a:p>
            <a:r>
              <a:rPr lang="en-US"/>
              <a:t>Our Role in an Academic Medical Center</a:t>
            </a:r>
          </a:p>
        </p:txBody>
      </p:sp>
      <p:sp>
        <p:nvSpPr>
          <p:cNvPr id="3" name="Content Placeholder 2">
            <a:extLst>
              <a:ext uri="{FF2B5EF4-FFF2-40B4-BE49-F238E27FC236}">
                <a16:creationId xmlns:a16="http://schemas.microsoft.com/office/drawing/2014/main" id="{84B9487C-B53D-4ED5-8C79-638F38A1467E}"/>
              </a:ext>
            </a:extLst>
          </p:cNvPr>
          <p:cNvSpPr>
            <a:spLocks noGrp="1"/>
          </p:cNvSpPr>
          <p:nvPr>
            <p:ph idx="1"/>
          </p:nvPr>
        </p:nvSpPr>
        <p:spPr/>
        <p:txBody>
          <a:bodyPr vert="horz" lIns="91440" tIns="45720" rIns="91440" bIns="45720" rtlCol="0" anchor="t">
            <a:normAutofit/>
          </a:bodyPr>
          <a:lstStyle/>
          <a:p>
            <a:r>
              <a:rPr lang="en-US"/>
              <a:t>We are on the front lines</a:t>
            </a:r>
          </a:p>
          <a:p>
            <a:r>
              <a:rPr lang="en-US"/>
              <a:t>This is what we are good at – caring for sick patients, intubations, ventilator management, ICU care, lines, prone positioning of patients</a:t>
            </a:r>
          </a:p>
          <a:p>
            <a:r>
              <a:rPr lang="en-US"/>
              <a:t>So makes sense to define our role instead of the institution telling us what we should be doing</a:t>
            </a:r>
          </a:p>
          <a:p>
            <a:r>
              <a:rPr lang="en-US"/>
              <a:t>Humbled at conviction, determination and dedication of our Physician anesthesiologists, CRNAs, residents &amp; anesthesia tech staff</a:t>
            </a:r>
            <a:endParaRPr lang="en-US">
              <a:cs typeface="Arial" panose="020B0604020202020204"/>
            </a:endParaRPr>
          </a:p>
          <a:p>
            <a:r>
              <a:rPr lang="en-US"/>
              <a:t>Collaborating well with others in our institution</a:t>
            </a:r>
          </a:p>
          <a:p>
            <a:endParaRPr lang="en-US"/>
          </a:p>
        </p:txBody>
      </p:sp>
      <p:sp>
        <p:nvSpPr>
          <p:cNvPr id="4" name="Date Placeholder 3">
            <a:extLst>
              <a:ext uri="{FF2B5EF4-FFF2-40B4-BE49-F238E27FC236}">
                <a16:creationId xmlns:a16="http://schemas.microsoft.com/office/drawing/2014/main" id="{1F7EA4D2-7B79-4D68-84A7-6CFD8BDC9AE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5A76A17A-5946-4859-970B-70B5455426BE}"/>
              </a:ext>
            </a:extLst>
          </p:cNvPr>
          <p:cNvPicPr>
            <a:picLocks noChangeAspect="1"/>
          </p:cNvPicPr>
          <p:nvPr/>
        </p:nvPicPr>
        <p:blipFill>
          <a:blip r:embed="rId2"/>
          <a:stretch>
            <a:fillRect/>
          </a:stretch>
        </p:blipFill>
        <p:spPr>
          <a:xfrm>
            <a:off x="11171279" y="0"/>
            <a:ext cx="1020721" cy="889503"/>
          </a:xfrm>
          <a:prstGeom prst="rect">
            <a:avLst/>
          </a:prstGeom>
        </p:spPr>
      </p:pic>
      <p:pic>
        <p:nvPicPr>
          <p:cNvPr id="7" name="Picture 6" descr="Screen Shot 2019-02-07 at 11.03.37 AM.png">
            <a:extLst>
              <a:ext uri="{FF2B5EF4-FFF2-40B4-BE49-F238E27FC236}">
                <a16:creationId xmlns:a16="http://schemas.microsoft.com/office/drawing/2014/main" id="{F23D1518-F6A2-4E83-B128-DB0F3E7D8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49" y="6273445"/>
            <a:ext cx="974705" cy="495655"/>
          </a:xfrm>
          <a:prstGeom prst="rect">
            <a:avLst/>
          </a:prstGeom>
        </p:spPr>
      </p:pic>
    </p:spTree>
    <p:extLst>
      <p:ext uri="{BB962C8B-B14F-4D97-AF65-F5344CB8AC3E}">
        <p14:creationId xmlns:p14="http://schemas.microsoft.com/office/powerpoint/2010/main" val="922350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7C0F-6EA3-4C6A-A6C7-774299B28D5A}"/>
              </a:ext>
            </a:extLst>
          </p:cNvPr>
          <p:cNvSpPr>
            <a:spLocks noGrp="1"/>
          </p:cNvSpPr>
          <p:nvPr>
            <p:ph type="title"/>
          </p:nvPr>
        </p:nvSpPr>
        <p:spPr/>
        <p:txBody>
          <a:bodyPr/>
          <a:lstStyle/>
          <a:p>
            <a:r>
              <a:rPr lang="en-US"/>
              <a:t>Organizational Issues</a:t>
            </a:r>
          </a:p>
        </p:txBody>
      </p:sp>
      <p:sp>
        <p:nvSpPr>
          <p:cNvPr id="3" name="Content Placeholder 2">
            <a:extLst>
              <a:ext uri="{FF2B5EF4-FFF2-40B4-BE49-F238E27FC236}">
                <a16:creationId xmlns:a16="http://schemas.microsoft.com/office/drawing/2014/main" id="{43B95F84-0EE3-4D3C-90BB-695F8CD01704}"/>
              </a:ext>
            </a:extLst>
          </p:cNvPr>
          <p:cNvSpPr>
            <a:spLocks noGrp="1"/>
          </p:cNvSpPr>
          <p:nvPr>
            <p:ph idx="1"/>
          </p:nvPr>
        </p:nvSpPr>
        <p:spPr/>
        <p:txBody>
          <a:bodyPr vert="horz" lIns="91440" tIns="45720" rIns="91440" bIns="45720" rtlCol="0" anchor="t">
            <a:normAutofit/>
          </a:bodyPr>
          <a:lstStyle/>
          <a:p>
            <a:r>
              <a:rPr lang="en-US" sz="2800"/>
              <a:t>Leadership</a:t>
            </a:r>
            <a:endParaRPr lang="en-US" sz="2800">
              <a:cs typeface="Arial"/>
            </a:endParaRPr>
          </a:p>
          <a:p>
            <a:r>
              <a:rPr lang="en-US" sz="2800"/>
              <a:t>Disseminating information to entire Department</a:t>
            </a:r>
            <a:endParaRPr lang="en-US" sz="2800">
              <a:cs typeface="Arial"/>
            </a:endParaRPr>
          </a:p>
          <a:p>
            <a:r>
              <a:rPr lang="en-US" sz="2800"/>
              <a:t>Workforce issues–scheduling and team approach</a:t>
            </a:r>
            <a:endParaRPr lang="en-US" sz="2800">
              <a:cs typeface="Arial"/>
            </a:endParaRPr>
          </a:p>
          <a:p>
            <a:r>
              <a:rPr lang="en-US" sz="2800"/>
              <a:t>Equipment and supplies</a:t>
            </a:r>
            <a:endParaRPr lang="en-US" sz="2800">
              <a:cs typeface="Arial"/>
            </a:endParaRPr>
          </a:p>
          <a:p>
            <a:pPr lvl="1"/>
            <a:r>
              <a:rPr lang="en-US" sz="2400"/>
              <a:t>PPE</a:t>
            </a:r>
            <a:endParaRPr lang="en-US" sz="2400">
              <a:cs typeface="Arial"/>
            </a:endParaRPr>
          </a:p>
          <a:p>
            <a:pPr lvl="1"/>
            <a:r>
              <a:rPr lang="en-US" sz="2400"/>
              <a:t>Anesthesia Machines and supplies</a:t>
            </a:r>
            <a:endParaRPr lang="en-US" sz="2400">
              <a:cs typeface="Arial"/>
            </a:endParaRPr>
          </a:p>
          <a:p>
            <a:pPr lvl="1"/>
            <a:r>
              <a:rPr lang="en-US" sz="2400"/>
              <a:t>ORs</a:t>
            </a:r>
            <a:endParaRPr lang="en-US" sz="2400">
              <a:cs typeface="Arial" panose="020B0604020202020204"/>
            </a:endParaRPr>
          </a:p>
          <a:p>
            <a:endParaRPr lang="en-US" sz="2800">
              <a:cs typeface="Arial"/>
            </a:endParaRPr>
          </a:p>
        </p:txBody>
      </p:sp>
      <p:sp>
        <p:nvSpPr>
          <p:cNvPr id="4" name="Date Placeholder 3">
            <a:extLst>
              <a:ext uri="{FF2B5EF4-FFF2-40B4-BE49-F238E27FC236}">
                <a16:creationId xmlns:a16="http://schemas.microsoft.com/office/drawing/2014/main" id="{FB4F2346-184E-4949-8E79-EC940326DE3F}"/>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91B1C515-6E8D-427A-831F-87CE07A17F9A}"/>
              </a:ext>
            </a:extLst>
          </p:cNvPr>
          <p:cNvPicPr>
            <a:picLocks noChangeAspect="1"/>
          </p:cNvPicPr>
          <p:nvPr/>
        </p:nvPicPr>
        <p:blipFill>
          <a:blip r:embed="rId2"/>
          <a:stretch>
            <a:fillRect/>
          </a:stretch>
        </p:blipFill>
        <p:spPr>
          <a:xfrm>
            <a:off x="11171279" y="0"/>
            <a:ext cx="1020721" cy="889503"/>
          </a:xfrm>
          <a:prstGeom prst="rect">
            <a:avLst/>
          </a:prstGeom>
        </p:spPr>
      </p:pic>
      <p:pic>
        <p:nvPicPr>
          <p:cNvPr id="7" name="Picture 6" descr="Screen Shot 2019-02-07 at 11.03.37 AM.png">
            <a:extLst>
              <a:ext uri="{FF2B5EF4-FFF2-40B4-BE49-F238E27FC236}">
                <a16:creationId xmlns:a16="http://schemas.microsoft.com/office/drawing/2014/main" id="{9C43765C-FD15-459E-A081-810B30A06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50" y="6295231"/>
            <a:ext cx="931862" cy="473869"/>
          </a:xfrm>
          <a:prstGeom prst="rect">
            <a:avLst/>
          </a:prstGeom>
        </p:spPr>
      </p:pic>
    </p:spTree>
    <p:extLst>
      <p:ext uri="{BB962C8B-B14F-4D97-AF65-F5344CB8AC3E}">
        <p14:creationId xmlns:p14="http://schemas.microsoft.com/office/powerpoint/2010/main" val="2700970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5721-2815-4C79-B699-E52922E3CB23}"/>
              </a:ext>
            </a:extLst>
          </p:cNvPr>
          <p:cNvSpPr>
            <a:spLocks noGrp="1"/>
          </p:cNvSpPr>
          <p:nvPr>
            <p:ph type="title"/>
          </p:nvPr>
        </p:nvSpPr>
        <p:spPr/>
        <p:txBody>
          <a:bodyPr/>
          <a:lstStyle/>
          <a:p>
            <a:r>
              <a:rPr lang="en-US"/>
              <a:t>Organizational Issues</a:t>
            </a:r>
          </a:p>
        </p:txBody>
      </p:sp>
      <p:sp>
        <p:nvSpPr>
          <p:cNvPr id="3" name="Content Placeholder 2">
            <a:extLst>
              <a:ext uri="{FF2B5EF4-FFF2-40B4-BE49-F238E27FC236}">
                <a16:creationId xmlns:a16="http://schemas.microsoft.com/office/drawing/2014/main" id="{41F28FC1-040C-4763-889A-70187C69E99B}"/>
              </a:ext>
            </a:extLst>
          </p:cNvPr>
          <p:cNvSpPr>
            <a:spLocks noGrp="1"/>
          </p:cNvSpPr>
          <p:nvPr>
            <p:ph idx="1"/>
          </p:nvPr>
        </p:nvSpPr>
        <p:spPr/>
        <p:txBody>
          <a:bodyPr vert="horz" lIns="91440" tIns="45720" rIns="91440" bIns="45720" rtlCol="0" anchor="t">
            <a:normAutofit/>
          </a:bodyPr>
          <a:lstStyle/>
          <a:p>
            <a:r>
              <a:rPr lang="en-US" sz="2000"/>
              <a:t>It is a marathon not a sprint but really seems to be a marathon being run at a sprint pace</a:t>
            </a:r>
            <a:endParaRPr lang="en-US" sz="2000">
              <a:cs typeface="Arial"/>
            </a:endParaRPr>
          </a:p>
          <a:p>
            <a:r>
              <a:rPr lang="en-US" sz="2000"/>
              <a:t>Daily leadership conversations over video conferencing enables leadership to get input from multiple locations providing COVID care to determine needs, share experience, and determine next steps (1/2 hour to an hour and all get to weigh in)</a:t>
            </a:r>
            <a:endParaRPr lang="en-US" sz="2000">
              <a:cs typeface="Arial"/>
            </a:endParaRPr>
          </a:p>
          <a:p>
            <a:r>
              <a:rPr lang="en-US" sz="2000"/>
              <a:t>Daily update disseminated to department members so people are kept knowledgeable and engaged </a:t>
            </a:r>
            <a:endParaRPr lang="en-US" sz="2000">
              <a:cs typeface="Arial"/>
            </a:endParaRPr>
          </a:p>
          <a:p>
            <a:pPr lvl="1"/>
            <a:r>
              <a:rPr lang="en-US" sz="1800"/>
              <a:t>Feedback has been very positive                              </a:t>
            </a:r>
            <a:endParaRPr lang="en-US" sz="1800">
              <a:cs typeface="Arial" panose="020B0604020202020204"/>
            </a:endParaRPr>
          </a:p>
          <a:p>
            <a:pPr lvl="1"/>
            <a:r>
              <a:rPr lang="en-US" sz="1800"/>
              <a:t>Address each location and note what is going on there and suggestions </a:t>
            </a:r>
            <a:endParaRPr lang="en-US" sz="1800">
              <a:cs typeface="Arial" panose="020B0604020202020204"/>
            </a:endParaRPr>
          </a:p>
          <a:p>
            <a:pPr lvl="1"/>
            <a:r>
              <a:rPr lang="en-US" sz="1800"/>
              <a:t>Also opportunity to express gratitude</a:t>
            </a:r>
            <a:endParaRPr lang="en-US" sz="1800">
              <a:cs typeface="Arial" panose="020B0604020202020204"/>
            </a:endParaRPr>
          </a:p>
          <a:p>
            <a:r>
              <a:rPr lang="en-US" sz="2000"/>
              <a:t>Important to consider the emotional state of our personnel</a:t>
            </a:r>
            <a:endParaRPr lang="en-US" sz="2000">
              <a:cs typeface="Arial"/>
            </a:endParaRPr>
          </a:p>
          <a:p>
            <a:endParaRPr lang="en-US" sz="2000">
              <a:cs typeface="Arial"/>
            </a:endParaRPr>
          </a:p>
        </p:txBody>
      </p:sp>
      <p:sp>
        <p:nvSpPr>
          <p:cNvPr id="4" name="Date Placeholder 3">
            <a:extLst>
              <a:ext uri="{FF2B5EF4-FFF2-40B4-BE49-F238E27FC236}">
                <a16:creationId xmlns:a16="http://schemas.microsoft.com/office/drawing/2014/main" id="{BAB69298-77FC-41D9-A27A-FFDDA827E9C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351D6BB4-49AB-4081-9A79-039FE4D18E77}"/>
              </a:ext>
            </a:extLst>
          </p:cNvPr>
          <p:cNvPicPr>
            <a:picLocks noChangeAspect="1"/>
          </p:cNvPicPr>
          <p:nvPr/>
        </p:nvPicPr>
        <p:blipFill>
          <a:blip r:embed="rId2"/>
          <a:stretch>
            <a:fillRect/>
          </a:stretch>
        </p:blipFill>
        <p:spPr>
          <a:xfrm>
            <a:off x="11171279" y="0"/>
            <a:ext cx="1020721" cy="889503"/>
          </a:xfrm>
          <a:prstGeom prst="rect">
            <a:avLst/>
          </a:prstGeom>
        </p:spPr>
      </p:pic>
      <p:pic>
        <p:nvPicPr>
          <p:cNvPr id="7" name="Picture 6" descr="Screen Shot 2019-02-07 at 11.03.37 AM.png">
            <a:extLst>
              <a:ext uri="{FF2B5EF4-FFF2-40B4-BE49-F238E27FC236}">
                <a16:creationId xmlns:a16="http://schemas.microsoft.com/office/drawing/2014/main" id="{082C55BB-3F84-490A-A029-8F0D89D01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50" y="6295231"/>
            <a:ext cx="931862" cy="473869"/>
          </a:xfrm>
          <a:prstGeom prst="rect">
            <a:avLst/>
          </a:prstGeom>
        </p:spPr>
      </p:pic>
    </p:spTree>
    <p:extLst>
      <p:ext uri="{BB962C8B-B14F-4D97-AF65-F5344CB8AC3E}">
        <p14:creationId xmlns:p14="http://schemas.microsoft.com/office/powerpoint/2010/main" val="893537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34EC3-CA31-439C-8683-1D2972704F80}"/>
              </a:ext>
            </a:extLst>
          </p:cNvPr>
          <p:cNvSpPr>
            <a:spLocks noGrp="1"/>
          </p:cNvSpPr>
          <p:nvPr>
            <p:ph type="title"/>
          </p:nvPr>
        </p:nvSpPr>
        <p:spPr/>
        <p:txBody>
          <a:bodyPr/>
          <a:lstStyle/>
          <a:p>
            <a:r>
              <a:rPr lang="en-US"/>
              <a:t>Workforce Issues</a:t>
            </a:r>
          </a:p>
        </p:txBody>
      </p:sp>
      <p:sp>
        <p:nvSpPr>
          <p:cNvPr id="4" name="Date Placeholder 3">
            <a:extLst>
              <a:ext uri="{FF2B5EF4-FFF2-40B4-BE49-F238E27FC236}">
                <a16:creationId xmlns:a16="http://schemas.microsoft.com/office/drawing/2014/main" id="{FA6C5F3A-88CF-433F-B3F2-50D0605E3304}"/>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3A2344AF-1501-46BB-999D-E22A25D1672D}"/>
              </a:ext>
            </a:extLst>
          </p:cNvPr>
          <p:cNvPicPr>
            <a:picLocks noChangeAspect="1"/>
          </p:cNvPicPr>
          <p:nvPr/>
        </p:nvPicPr>
        <p:blipFill>
          <a:blip r:embed="rId2"/>
          <a:stretch>
            <a:fillRect/>
          </a:stretch>
        </p:blipFill>
        <p:spPr>
          <a:xfrm>
            <a:off x="11171279" y="0"/>
            <a:ext cx="1020721" cy="889503"/>
          </a:xfrm>
          <a:prstGeom prst="rect">
            <a:avLst/>
          </a:prstGeom>
        </p:spPr>
      </p:pic>
      <p:pic>
        <p:nvPicPr>
          <p:cNvPr id="7" name="Picture 6" descr="Screen Shot 2019-02-07 at 11.03.37 AM.png">
            <a:extLst>
              <a:ext uri="{FF2B5EF4-FFF2-40B4-BE49-F238E27FC236}">
                <a16:creationId xmlns:a16="http://schemas.microsoft.com/office/drawing/2014/main" id="{425E5EF0-2BC3-49C8-835B-13F227C2E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50" y="6295231"/>
            <a:ext cx="931862" cy="473869"/>
          </a:xfrm>
          <a:prstGeom prst="rect">
            <a:avLst/>
          </a:prstGeom>
        </p:spPr>
      </p:pic>
      <p:sp>
        <p:nvSpPr>
          <p:cNvPr id="8" name="Content Placeholder 7">
            <a:extLst>
              <a:ext uri="{FF2B5EF4-FFF2-40B4-BE49-F238E27FC236}">
                <a16:creationId xmlns:a16="http://schemas.microsoft.com/office/drawing/2014/main" id="{82F08C65-4F49-450A-AF16-B917479980B6}"/>
              </a:ext>
            </a:extLst>
          </p:cNvPr>
          <p:cNvSpPr>
            <a:spLocks noGrp="1"/>
          </p:cNvSpPr>
          <p:nvPr>
            <p:ph idx="1"/>
          </p:nvPr>
        </p:nvSpPr>
        <p:spPr/>
        <p:txBody>
          <a:bodyPr vert="horz" lIns="91440" tIns="45720" rIns="91440" bIns="45720" rtlCol="0" anchor="t">
            <a:normAutofit/>
          </a:bodyPr>
          <a:lstStyle/>
          <a:p>
            <a:r>
              <a:rPr lang="en-US">
                <a:ea typeface="+mn-lt"/>
                <a:cs typeface="+mn-lt"/>
              </a:rPr>
              <a:t>Account for all staff</a:t>
            </a:r>
          </a:p>
          <a:p>
            <a:r>
              <a:rPr lang="en-US">
                <a:ea typeface="+mn-lt"/>
                <a:cs typeface="+mn-lt"/>
              </a:rPr>
              <a:t>Organize staff and include down time at least early on as we are just in the beginning stages even here in NY which is getting hammered</a:t>
            </a:r>
          </a:p>
          <a:p>
            <a:r>
              <a:rPr lang="en-US">
                <a:ea typeface="+mn-lt"/>
                <a:cs typeface="+mn-lt"/>
              </a:rPr>
              <a:t>Discuss issues such as schedule, vacation, call, overtime</a:t>
            </a:r>
          </a:p>
          <a:p>
            <a:r>
              <a:rPr lang="en-US">
                <a:ea typeface="+mn-lt"/>
                <a:cs typeface="+mn-lt"/>
              </a:rPr>
              <a:t>We went to shifts - no longer weekdays vs weekends - no call</a:t>
            </a:r>
          </a:p>
          <a:p>
            <a:r>
              <a:rPr lang="en-US">
                <a:ea typeface="+mn-lt"/>
                <a:cs typeface="+mn-lt"/>
              </a:rPr>
              <a:t>Collaborate with all locations to determine who is assigned to which location</a:t>
            </a:r>
          </a:p>
        </p:txBody>
      </p:sp>
    </p:spTree>
    <p:extLst>
      <p:ext uri="{BB962C8B-B14F-4D97-AF65-F5344CB8AC3E}">
        <p14:creationId xmlns:p14="http://schemas.microsoft.com/office/powerpoint/2010/main" val="2353029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34EC3-CA31-439C-8683-1D2972704F80}"/>
              </a:ext>
            </a:extLst>
          </p:cNvPr>
          <p:cNvSpPr>
            <a:spLocks noGrp="1"/>
          </p:cNvSpPr>
          <p:nvPr>
            <p:ph type="title"/>
          </p:nvPr>
        </p:nvSpPr>
        <p:spPr/>
        <p:txBody>
          <a:bodyPr/>
          <a:lstStyle/>
          <a:p>
            <a:r>
              <a:rPr lang="en-US"/>
              <a:t>Workforce Issues (continued)</a:t>
            </a:r>
          </a:p>
        </p:txBody>
      </p:sp>
      <p:sp>
        <p:nvSpPr>
          <p:cNvPr id="4" name="Date Placeholder 3">
            <a:extLst>
              <a:ext uri="{FF2B5EF4-FFF2-40B4-BE49-F238E27FC236}">
                <a16:creationId xmlns:a16="http://schemas.microsoft.com/office/drawing/2014/main" id="{FA6C5F3A-88CF-433F-B3F2-50D0605E3304}"/>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3A2344AF-1501-46BB-999D-E22A25D1672D}"/>
              </a:ext>
            </a:extLst>
          </p:cNvPr>
          <p:cNvPicPr>
            <a:picLocks noChangeAspect="1"/>
          </p:cNvPicPr>
          <p:nvPr/>
        </p:nvPicPr>
        <p:blipFill>
          <a:blip r:embed="rId2"/>
          <a:stretch>
            <a:fillRect/>
          </a:stretch>
        </p:blipFill>
        <p:spPr>
          <a:xfrm>
            <a:off x="11171279" y="0"/>
            <a:ext cx="1020721" cy="889503"/>
          </a:xfrm>
          <a:prstGeom prst="rect">
            <a:avLst/>
          </a:prstGeom>
        </p:spPr>
      </p:pic>
      <p:pic>
        <p:nvPicPr>
          <p:cNvPr id="7" name="Picture 6" descr="Screen Shot 2019-02-07 at 11.03.37 AM.png">
            <a:extLst>
              <a:ext uri="{FF2B5EF4-FFF2-40B4-BE49-F238E27FC236}">
                <a16:creationId xmlns:a16="http://schemas.microsoft.com/office/drawing/2014/main" id="{425E5EF0-2BC3-49C8-835B-13F227C2E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50" y="6295231"/>
            <a:ext cx="931862" cy="473869"/>
          </a:xfrm>
          <a:prstGeom prst="rect">
            <a:avLst/>
          </a:prstGeom>
        </p:spPr>
      </p:pic>
      <p:sp>
        <p:nvSpPr>
          <p:cNvPr id="8" name="Content Placeholder 7">
            <a:extLst>
              <a:ext uri="{FF2B5EF4-FFF2-40B4-BE49-F238E27FC236}">
                <a16:creationId xmlns:a16="http://schemas.microsoft.com/office/drawing/2014/main" id="{189439C8-C128-4236-8E61-6057B621FFF1}"/>
              </a:ext>
            </a:extLst>
          </p:cNvPr>
          <p:cNvSpPr>
            <a:spLocks noGrp="1"/>
          </p:cNvSpPr>
          <p:nvPr>
            <p:ph idx="1"/>
          </p:nvPr>
        </p:nvSpPr>
        <p:spPr/>
        <p:txBody>
          <a:bodyPr vert="horz" lIns="91440" tIns="45720" rIns="91440" bIns="45720" rtlCol="0" anchor="t">
            <a:normAutofit/>
          </a:bodyPr>
          <a:lstStyle/>
          <a:p>
            <a:r>
              <a:rPr lang="en-US">
                <a:ea typeface="+mn-lt"/>
                <a:cs typeface="+mn-lt"/>
              </a:rPr>
              <a:t>Centralize overall schedule 1 leader- organizing 100s of people (critical resource)</a:t>
            </a:r>
          </a:p>
          <a:p>
            <a:r>
              <a:rPr lang="en-US">
                <a:ea typeface="+mn-lt"/>
                <a:cs typeface="+mn-lt"/>
              </a:rPr>
              <a:t>Define Teams and Teams Leaders and let Team Leaders help make their schedule</a:t>
            </a:r>
          </a:p>
          <a:p>
            <a:r>
              <a:rPr lang="en-US">
                <a:ea typeface="+mn-lt"/>
                <a:cs typeface="+mn-lt"/>
              </a:rPr>
              <a:t>Take into consideration that you will lose staff for various amounts of time as they become symptomatic and/or COVID + </a:t>
            </a:r>
          </a:p>
          <a:p>
            <a:r>
              <a:rPr lang="en-US">
                <a:ea typeface="+mn-lt"/>
                <a:cs typeface="+mn-lt"/>
              </a:rPr>
              <a:t>Be flexible as staff needs increase for certain teams</a:t>
            </a:r>
          </a:p>
        </p:txBody>
      </p:sp>
    </p:spTree>
    <p:extLst>
      <p:ext uri="{BB962C8B-B14F-4D97-AF65-F5344CB8AC3E}">
        <p14:creationId xmlns:p14="http://schemas.microsoft.com/office/powerpoint/2010/main" val="2887492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233B-4576-4FC2-BE47-4946D86BEDF5}"/>
              </a:ext>
            </a:extLst>
          </p:cNvPr>
          <p:cNvSpPr>
            <a:spLocks noGrp="1"/>
          </p:cNvSpPr>
          <p:nvPr>
            <p:ph type="title"/>
          </p:nvPr>
        </p:nvSpPr>
        <p:spPr/>
        <p:txBody>
          <a:bodyPr/>
          <a:lstStyle/>
          <a:p>
            <a:r>
              <a:rPr lang="en-US"/>
              <a:t>Staff</a:t>
            </a:r>
          </a:p>
        </p:txBody>
      </p:sp>
      <p:sp>
        <p:nvSpPr>
          <p:cNvPr id="4" name="Date Placeholder 3">
            <a:extLst>
              <a:ext uri="{FF2B5EF4-FFF2-40B4-BE49-F238E27FC236}">
                <a16:creationId xmlns:a16="http://schemas.microsoft.com/office/drawing/2014/main" id="{B04D5BDA-EE91-43D9-A0D9-5F95B6B11EBC}"/>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131CD127-DAB9-4ADB-A3AE-E73EBB8C6A12}"/>
              </a:ext>
            </a:extLst>
          </p:cNvPr>
          <p:cNvPicPr>
            <a:picLocks noChangeAspect="1"/>
          </p:cNvPicPr>
          <p:nvPr/>
        </p:nvPicPr>
        <p:blipFill>
          <a:blip r:embed="rId2"/>
          <a:stretch>
            <a:fillRect/>
          </a:stretch>
        </p:blipFill>
        <p:spPr>
          <a:xfrm>
            <a:off x="11171279" y="0"/>
            <a:ext cx="1020721" cy="889503"/>
          </a:xfrm>
          <a:prstGeom prst="rect">
            <a:avLst/>
          </a:prstGeom>
        </p:spPr>
      </p:pic>
      <p:pic>
        <p:nvPicPr>
          <p:cNvPr id="7" name="Picture 6" descr="Screen Shot 2019-02-07 at 11.03.37 AM.png">
            <a:extLst>
              <a:ext uri="{FF2B5EF4-FFF2-40B4-BE49-F238E27FC236}">
                <a16:creationId xmlns:a16="http://schemas.microsoft.com/office/drawing/2014/main" id="{ED2F0D2D-4E7D-448B-B7C6-EB314C9CF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50" y="6295231"/>
            <a:ext cx="931862" cy="473869"/>
          </a:xfrm>
          <a:prstGeom prst="rect">
            <a:avLst/>
          </a:prstGeom>
        </p:spPr>
      </p:pic>
      <p:sp>
        <p:nvSpPr>
          <p:cNvPr id="8" name="Content Placeholder 7">
            <a:extLst>
              <a:ext uri="{FF2B5EF4-FFF2-40B4-BE49-F238E27FC236}">
                <a16:creationId xmlns:a16="http://schemas.microsoft.com/office/drawing/2014/main" id="{69D9A214-1B5A-46D9-B57C-7AFED1E2E086}"/>
              </a:ext>
            </a:extLst>
          </p:cNvPr>
          <p:cNvSpPr>
            <a:spLocks noGrp="1"/>
          </p:cNvSpPr>
          <p:nvPr>
            <p:ph idx="1"/>
          </p:nvPr>
        </p:nvSpPr>
        <p:spPr/>
        <p:txBody>
          <a:bodyPr vert="horz" lIns="91440" tIns="45720" rIns="91440" bIns="45720" rtlCol="0" anchor="t">
            <a:normAutofit/>
          </a:bodyPr>
          <a:lstStyle/>
          <a:p>
            <a:r>
              <a:rPr lang="en-US">
                <a:ea typeface="+mn-lt"/>
                <a:cs typeface="+mn-lt"/>
              </a:rPr>
              <a:t>Physician Anesthesiologists (OR and ICU)</a:t>
            </a:r>
          </a:p>
          <a:p>
            <a:r>
              <a:rPr lang="en-US">
                <a:ea typeface="+mn-lt"/>
                <a:cs typeface="+mn-lt"/>
              </a:rPr>
              <a:t>CRNAs are a critical part of team</a:t>
            </a:r>
          </a:p>
          <a:p>
            <a:r>
              <a:rPr lang="en-US">
                <a:ea typeface="+mn-lt"/>
                <a:cs typeface="+mn-lt"/>
              </a:rPr>
              <a:t>Residents are a critical part of the team</a:t>
            </a:r>
          </a:p>
          <a:p>
            <a:r>
              <a:rPr lang="en-US">
                <a:ea typeface="+mn-lt"/>
                <a:cs typeface="+mn-lt"/>
              </a:rPr>
              <a:t>Play an important role so need to make sure they aren’t deployed elsewhere </a:t>
            </a:r>
          </a:p>
          <a:p>
            <a:r>
              <a:rPr lang="en-US">
                <a:ea typeface="+mn-lt"/>
                <a:cs typeface="+mn-lt"/>
              </a:rPr>
              <a:t>Their schedules should be organized and fed into the Team schedules</a:t>
            </a:r>
          </a:p>
          <a:p>
            <a:r>
              <a:rPr lang="en-US">
                <a:ea typeface="+mn-lt"/>
                <a:cs typeface="+mn-lt"/>
              </a:rPr>
              <a:t>Anesthesia Techs need to be available</a:t>
            </a:r>
          </a:p>
        </p:txBody>
      </p:sp>
    </p:spTree>
    <p:extLst>
      <p:ext uri="{BB962C8B-B14F-4D97-AF65-F5344CB8AC3E}">
        <p14:creationId xmlns:p14="http://schemas.microsoft.com/office/powerpoint/2010/main" val="2332935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BFF0-DC68-4D6F-8E45-2A279708BD3A}"/>
              </a:ext>
            </a:extLst>
          </p:cNvPr>
          <p:cNvSpPr>
            <a:spLocks noGrp="1"/>
          </p:cNvSpPr>
          <p:nvPr>
            <p:ph type="title"/>
          </p:nvPr>
        </p:nvSpPr>
        <p:spPr/>
        <p:txBody>
          <a:bodyPr/>
          <a:lstStyle/>
          <a:p>
            <a:r>
              <a:rPr lang="en-US"/>
              <a:t>Housekeeping</a:t>
            </a:r>
          </a:p>
        </p:txBody>
      </p:sp>
      <p:sp>
        <p:nvSpPr>
          <p:cNvPr id="3" name="Content Placeholder 2">
            <a:extLst>
              <a:ext uri="{FF2B5EF4-FFF2-40B4-BE49-F238E27FC236}">
                <a16:creationId xmlns:a16="http://schemas.microsoft.com/office/drawing/2014/main" id="{B1BB5930-85CC-400F-84D5-503648EB3A8D}"/>
              </a:ext>
            </a:extLst>
          </p:cNvPr>
          <p:cNvSpPr>
            <a:spLocks noGrp="1"/>
          </p:cNvSpPr>
          <p:nvPr>
            <p:ph idx="1"/>
          </p:nvPr>
        </p:nvSpPr>
        <p:spPr/>
        <p:txBody>
          <a:bodyPr vert="horz" lIns="91440" tIns="45720" rIns="91440" bIns="45720" rtlCol="0" anchor="t">
            <a:normAutofit/>
          </a:bodyPr>
          <a:lstStyle/>
          <a:p>
            <a:r>
              <a:rPr lang="en-US">
                <a:ea typeface="+mn-lt"/>
                <a:cs typeface="+mn-lt"/>
              </a:rPr>
              <a:t>For this broadcast, your camera and microphone have been disabled. We encourage you to interact with other participants in the Chat, located at the bottom of the broadcast window.</a:t>
            </a:r>
          </a:p>
          <a:p>
            <a:r>
              <a:rPr lang="en-US">
                <a:ea typeface="+mn-lt"/>
                <a:cs typeface="+mn-lt"/>
              </a:rPr>
              <a:t>Submit questions to the panel using the Q&amp;A box at the bottom of the broadcast window, not through the Chat.</a:t>
            </a:r>
          </a:p>
          <a:p>
            <a:r>
              <a:rPr lang="en-US">
                <a:ea typeface="+mn-lt"/>
                <a:cs typeface="+mn-lt"/>
              </a:rPr>
              <a:t>If you have technical issues, please close your browser and restart the webinar – or perhaps move closer to your router. </a:t>
            </a:r>
            <a:endParaRPr lang="en-US"/>
          </a:p>
          <a:p>
            <a:r>
              <a:rPr lang="en-US">
                <a:ea typeface="+mn-lt"/>
                <a:cs typeface="+mn-lt"/>
              </a:rPr>
              <a:t>We are recording this broadcast today and will be adding the full video to the ASA website to view on demand or share with your colleagues within the next 24-48 hours.</a:t>
            </a:r>
            <a:endParaRPr lang="en-US">
              <a:cs typeface="Arial" panose="020B0604020202020204"/>
            </a:endParaRPr>
          </a:p>
          <a:p>
            <a:endParaRPr lang="en-US">
              <a:cs typeface="Arial" panose="020B0604020202020204"/>
            </a:endParaRPr>
          </a:p>
        </p:txBody>
      </p:sp>
      <p:sp>
        <p:nvSpPr>
          <p:cNvPr id="6" name="Date Placeholder 1">
            <a:extLst>
              <a:ext uri="{FF2B5EF4-FFF2-40B4-BE49-F238E27FC236}">
                <a16:creationId xmlns:a16="http://schemas.microsoft.com/office/drawing/2014/main" id="{168CE609-CB3F-A74B-BD07-6B526C87770B}"/>
              </a:ext>
            </a:extLst>
          </p:cNvPr>
          <p:cNvSpPr txBox="1">
            <a:spLocks/>
          </p:cNvSpPr>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529557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D935-2BBE-455E-9532-EA6591FFCBB6}"/>
              </a:ext>
            </a:extLst>
          </p:cNvPr>
          <p:cNvSpPr>
            <a:spLocks noGrp="1"/>
          </p:cNvSpPr>
          <p:nvPr>
            <p:ph type="title"/>
          </p:nvPr>
        </p:nvSpPr>
        <p:spPr/>
        <p:txBody>
          <a:bodyPr/>
          <a:lstStyle/>
          <a:p>
            <a:r>
              <a:rPr lang="en-US"/>
              <a:t>Teams</a:t>
            </a:r>
          </a:p>
        </p:txBody>
      </p:sp>
      <p:sp>
        <p:nvSpPr>
          <p:cNvPr id="3" name="Content Placeholder 2">
            <a:extLst>
              <a:ext uri="{FF2B5EF4-FFF2-40B4-BE49-F238E27FC236}">
                <a16:creationId xmlns:a16="http://schemas.microsoft.com/office/drawing/2014/main" id="{1AC37FAE-D648-406E-9239-CCFD3C8DF1B3}"/>
              </a:ext>
            </a:extLst>
          </p:cNvPr>
          <p:cNvSpPr>
            <a:spLocks noGrp="1"/>
          </p:cNvSpPr>
          <p:nvPr>
            <p:ph idx="1"/>
          </p:nvPr>
        </p:nvSpPr>
        <p:spPr>
          <a:xfrm>
            <a:off x="604749" y="1921613"/>
            <a:ext cx="10982499" cy="4351338"/>
          </a:xfrm>
        </p:spPr>
        <p:txBody>
          <a:bodyPr vert="horz" lIns="91440" tIns="45720" rIns="91440" bIns="45720" rtlCol="0" anchor="t">
            <a:normAutofit/>
          </a:bodyPr>
          <a:lstStyle/>
          <a:p>
            <a:r>
              <a:rPr lang="en-US" sz="2300"/>
              <a:t>OR teams - less need for this- really only emergencies (good on-site backup)</a:t>
            </a:r>
            <a:endParaRPr lang="en-US" sz="2300">
              <a:cs typeface="Arial"/>
            </a:endParaRPr>
          </a:p>
          <a:p>
            <a:r>
              <a:rPr lang="en-US" sz="2300"/>
              <a:t>ICU attendings- Many major AMC have anesthesiology intensivists–we freed them from OR to focus 100% on ICU patients as COVID ICU floors open</a:t>
            </a:r>
            <a:endParaRPr lang="en-US" sz="2300">
              <a:cs typeface="Arial"/>
            </a:endParaRPr>
          </a:p>
          <a:p>
            <a:r>
              <a:rPr lang="en-US" sz="2300"/>
              <a:t>A second pool of anesthesiologists was created that help with ICU management</a:t>
            </a:r>
            <a:endParaRPr lang="en-US" sz="2300">
              <a:cs typeface="Arial"/>
            </a:endParaRPr>
          </a:p>
          <a:p>
            <a:r>
              <a:rPr lang="en-US" sz="2300"/>
              <a:t>Anesthesia care team members helping with vent management and other issues. Excellent collaboration among attendings, CRNAs, residents, anesthesia techs and the floor nurses so they understand how our anesthesia machines work-  learning curve to this</a:t>
            </a:r>
            <a:endParaRPr lang="en-US" sz="2300">
              <a:cs typeface="Arial"/>
            </a:endParaRPr>
          </a:p>
          <a:p>
            <a:r>
              <a:rPr lang="en-US" sz="2300"/>
              <a:t>AVPP team</a:t>
            </a:r>
            <a:endParaRPr lang="en-US" sz="2300">
              <a:cs typeface="Arial"/>
            </a:endParaRPr>
          </a:p>
          <a:p>
            <a:endParaRPr lang="en-US" sz="2300">
              <a:cs typeface="Arial"/>
            </a:endParaRPr>
          </a:p>
        </p:txBody>
      </p:sp>
      <p:sp>
        <p:nvSpPr>
          <p:cNvPr id="4" name="Date Placeholder 3">
            <a:extLst>
              <a:ext uri="{FF2B5EF4-FFF2-40B4-BE49-F238E27FC236}">
                <a16:creationId xmlns:a16="http://schemas.microsoft.com/office/drawing/2014/main" id="{279E4F29-4050-4AB2-ABDF-BB936E1B0F01}"/>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31BA35EB-3488-48F7-8F86-14FEE33CABA9}"/>
              </a:ext>
            </a:extLst>
          </p:cNvPr>
          <p:cNvPicPr>
            <a:picLocks noChangeAspect="1"/>
          </p:cNvPicPr>
          <p:nvPr/>
        </p:nvPicPr>
        <p:blipFill>
          <a:blip r:embed="rId2"/>
          <a:stretch>
            <a:fillRect/>
          </a:stretch>
        </p:blipFill>
        <p:spPr>
          <a:xfrm>
            <a:off x="11171279" y="0"/>
            <a:ext cx="1020721" cy="889503"/>
          </a:xfrm>
          <a:prstGeom prst="rect">
            <a:avLst/>
          </a:prstGeom>
        </p:spPr>
      </p:pic>
      <p:pic>
        <p:nvPicPr>
          <p:cNvPr id="7" name="Picture 6" descr="Screen Shot 2019-02-07 at 11.03.37 AM.png">
            <a:extLst>
              <a:ext uri="{FF2B5EF4-FFF2-40B4-BE49-F238E27FC236}">
                <a16:creationId xmlns:a16="http://schemas.microsoft.com/office/drawing/2014/main" id="{8880A5D3-ED99-4E28-81DC-D9830C277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49" y="6281899"/>
            <a:ext cx="958079" cy="487201"/>
          </a:xfrm>
          <a:prstGeom prst="rect">
            <a:avLst/>
          </a:prstGeom>
        </p:spPr>
      </p:pic>
    </p:spTree>
    <p:extLst>
      <p:ext uri="{BB962C8B-B14F-4D97-AF65-F5344CB8AC3E}">
        <p14:creationId xmlns:p14="http://schemas.microsoft.com/office/powerpoint/2010/main" val="3276378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2102-131F-4FB1-946D-090C577710F5}"/>
              </a:ext>
            </a:extLst>
          </p:cNvPr>
          <p:cNvSpPr>
            <a:spLocks noGrp="1"/>
          </p:cNvSpPr>
          <p:nvPr>
            <p:ph type="title"/>
          </p:nvPr>
        </p:nvSpPr>
        <p:spPr/>
        <p:txBody>
          <a:bodyPr/>
          <a:lstStyle/>
          <a:p>
            <a:r>
              <a:rPr lang="en-US"/>
              <a:t>AVPP Teams</a:t>
            </a:r>
          </a:p>
        </p:txBody>
      </p:sp>
      <p:sp>
        <p:nvSpPr>
          <p:cNvPr id="3" name="Content Placeholder 2">
            <a:extLst>
              <a:ext uri="{FF2B5EF4-FFF2-40B4-BE49-F238E27FC236}">
                <a16:creationId xmlns:a16="http://schemas.microsoft.com/office/drawing/2014/main" id="{0E1CC8FE-0B24-4AD4-A759-270594196F69}"/>
              </a:ext>
            </a:extLst>
          </p:cNvPr>
          <p:cNvSpPr>
            <a:spLocks noGrp="1"/>
          </p:cNvSpPr>
          <p:nvPr>
            <p:ph idx="1"/>
          </p:nvPr>
        </p:nvSpPr>
        <p:spPr/>
        <p:txBody>
          <a:bodyPr>
            <a:normAutofit fontScale="92500" lnSpcReduction="10000"/>
          </a:bodyPr>
          <a:lstStyle/>
          <a:p>
            <a:r>
              <a:rPr lang="en-US" sz="3600" b="1"/>
              <a:t>A</a:t>
            </a:r>
            <a:r>
              <a:rPr lang="en-US"/>
              <a:t>irways- Doing the intubations</a:t>
            </a:r>
          </a:p>
          <a:p>
            <a:r>
              <a:rPr lang="en-US" sz="3600" b="1"/>
              <a:t>V</a:t>
            </a:r>
            <a:r>
              <a:rPr lang="en-US"/>
              <a:t>entilation Management- Managing ventilator settings and supplies and equipment as necessary</a:t>
            </a:r>
          </a:p>
          <a:p>
            <a:r>
              <a:rPr lang="en-US" sz="3600" b="1"/>
              <a:t>P</a:t>
            </a:r>
            <a:r>
              <a:rPr lang="en-US"/>
              <a:t>rocedures- placing lines- A lines, central lines, IVs</a:t>
            </a:r>
          </a:p>
          <a:p>
            <a:r>
              <a:rPr lang="en-US" sz="3600" b="1"/>
              <a:t>P</a:t>
            </a:r>
            <a:r>
              <a:rPr lang="en-US"/>
              <a:t>rone Positioning-  Hope you saw the excellent presentation Dr. George Williams gave the other night describing benefits of prone positioning </a:t>
            </a:r>
          </a:p>
          <a:p>
            <a:pPr marL="0" indent="0">
              <a:buNone/>
            </a:pPr>
            <a:r>
              <a:rPr lang="en-US"/>
              <a:t>      We know the prone position, so can help with moving and proper positioning</a:t>
            </a:r>
          </a:p>
          <a:p>
            <a:pPr marL="0" indent="0">
              <a:buNone/>
            </a:pPr>
            <a:r>
              <a:rPr lang="en-US"/>
              <a:t>Both Attendings and Residents are part of these teams AMC have this ability </a:t>
            </a:r>
          </a:p>
          <a:p>
            <a:pPr marL="0" indent="0">
              <a:buNone/>
            </a:pPr>
            <a:r>
              <a:rPr lang="en-US" b="1"/>
              <a:t>These Teams are really appreciated by the clinicians and the hospital leadership! </a:t>
            </a:r>
          </a:p>
          <a:p>
            <a:endParaRPr lang="en-US"/>
          </a:p>
        </p:txBody>
      </p:sp>
      <p:sp>
        <p:nvSpPr>
          <p:cNvPr id="4" name="Date Placeholder 3">
            <a:extLst>
              <a:ext uri="{FF2B5EF4-FFF2-40B4-BE49-F238E27FC236}">
                <a16:creationId xmlns:a16="http://schemas.microsoft.com/office/drawing/2014/main" id="{A648AE1A-C683-4AFE-9B06-3F6EC9858DA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AB80E65C-214D-4613-89DA-F483341BBFA6}"/>
              </a:ext>
            </a:extLst>
          </p:cNvPr>
          <p:cNvPicPr>
            <a:picLocks noChangeAspect="1"/>
          </p:cNvPicPr>
          <p:nvPr/>
        </p:nvPicPr>
        <p:blipFill>
          <a:blip r:embed="rId2"/>
          <a:stretch>
            <a:fillRect/>
          </a:stretch>
        </p:blipFill>
        <p:spPr>
          <a:xfrm>
            <a:off x="11171279" y="0"/>
            <a:ext cx="1020721" cy="889503"/>
          </a:xfrm>
          <a:prstGeom prst="rect">
            <a:avLst/>
          </a:prstGeom>
        </p:spPr>
      </p:pic>
      <p:pic>
        <p:nvPicPr>
          <p:cNvPr id="7" name="Picture 6" descr="Screen Shot 2019-02-07 at 11.03.37 AM.png">
            <a:extLst>
              <a:ext uri="{FF2B5EF4-FFF2-40B4-BE49-F238E27FC236}">
                <a16:creationId xmlns:a16="http://schemas.microsoft.com/office/drawing/2014/main" id="{90497571-A16D-4B70-AA4C-7273E2C96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50" y="6295231"/>
            <a:ext cx="931862" cy="473869"/>
          </a:xfrm>
          <a:prstGeom prst="rect">
            <a:avLst/>
          </a:prstGeom>
        </p:spPr>
      </p:pic>
    </p:spTree>
    <p:extLst>
      <p:ext uri="{BB962C8B-B14F-4D97-AF65-F5344CB8AC3E}">
        <p14:creationId xmlns:p14="http://schemas.microsoft.com/office/powerpoint/2010/main" val="93952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DF0DC-B3FA-4075-8B8D-E651AF61D953}"/>
              </a:ext>
            </a:extLst>
          </p:cNvPr>
          <p:cNvSpPr>
            <a:spLocks noGrp="1"/>
          </p:cNvSpPr>
          <p:nvPr>
            <p:ph idx="1"/>
          </p:nvPr>
        </p:nvSpPr>
        <p:spPr/>
        <p:txBody>
          <a:bodyPr vert="horz" lIns="91440" tIns="45720" rIns="91440" bIns="45720" rtlCol="0" anchor="t">
            <a:normAutofit/>
          </a:bodyPr>
          <a:lstStyle/>
          <a:p>
            <a:r>
              <a:rPr lang="en-US"/>
              <a:t>Work with others in the institution </a:t>
            </a:r>
            <a:endParaRPr lang="en-US">
              <a:cs typeface="Arial"/>
            </a:endParaRPr>
          </a:p>
          <a:p>
            <a:pPr lvl="1"/>
            <a:r>
              <a:rPr lang="en-US" sz="2400"/>
              <a:t>Speak with leaders in C suite and inform them what is going on and your roles</a:t>
            </a:r>
            <a:endParaRPr lang="en-US" sz="2400" err="1"/>
          </a:p>
          <a:p>
            <a:pPr lvl="1"/>
            <a:r>
              <a:rPr lang="en-US" sz="2400"/>
              <a:t>Participate in daily briefings – new floors opening and staffing models, vents </a:t>
            </a:r>
            <a:r>
              <a:rPr lang="en-US" sz="2400" err="1"/>
              <a:t>etc</a:t>
            </a:r>
            <a:endParaRPr lang="en-US" sz="2400">
              <a:cs typeface="Arial"/>
            </a:endParaRPr>
          </a:p>
          <a:p>
            <a:pPr>
              <a:buFont typeface=".AppleSystemUIFont" charset="0"/>
              <a:buChar char="–"/>
            </a:pPr>
            <a:r>
              <a:rPr lang="en-US"/>
              <a:t>ID-   Frequent conversations, 	</a:t>
            </a:r>
            <a:endParaRPr lang="en-US">
              <a:cs typeface="Arial"/>
            </a:endParaRPr>
          </a:p>
          <a:p>
            <a:pPr lvl="1"/>
            <a:r>
              <a:rPr lang="en-US" sz="2400"/>
              <a:t>Webinar to Department </a:t>
            </a:r>
            <a:endParaRPr lang="en-US" sz="2400">
              <a:cs typeface="Arial" panose="020B0604020202020204"/>
            </a:endParaRPr>
          </a:p>
          <a:p>
            <a:pPr lvl="1"/>
            <a:r>
              <a:rPr lang="en-US" sz="2400"/>
              <a:t>Constantly changing landscape for PPE and indications for use not only in perioperative area and COVID areas but maybe throughout the institution</a:t>
            </a:r>
            <a:endParaRPr lang="en-US" sz="2400">
              <a:cs typeface="Arial" panose="020B0604020202020204"/>
            </a:endParaRPr>
          </a:p>
        </p:txBody>
      </p:sp>
      <p:sp>
        <p:nvSpPr>
          <p:cNvPr id="4" name="Date Placeholder 3">
            <a:extLst>
              <a:ext uri="{FF2B5EF4-FFF2-40B4-BE49-F238E27FC236}">
                <a16:creationId xmlns:a16="http://schemas.microsoft.com/office/drawing/2014/main" id="{F9980DF4-094C-446B-B0FD-D83769ADBA3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1D63B55C-0C7F-460F-9D51-82511B786B0D}"/>
              </a:ext>
            </a:extLst>
          </p:cNvPr>
          <p:cNvPicPr>
            <a:picLocks noChangeAspect="1"/>
          </p:cNvPicPr>
          <p:nvPr/>
        </p:nvPicPr>
        <p:blipFill>
          <a:blip r:embed="rId2"/>
          <a:stretch>
            <a:fillRect/>
          </a:stretch>
        </p:blipFill>
        <p:spPr>
          <a:xfrm>
            <a:off x="11171279" y="-33886"/>
            <a:ext cx="1020721" cy="889503"/>
          </a:xfrm>
          <a:prstGeom prst="rect">
            <a:avLst/>
          </a:prstGeom>
        </p:spPr>
      </p:pic>
      <p:pic>
        <p:nvPicPr>
          <p:cNvPr id="7" name="Picture 6" descr="Screen Shot 2019-02-07 at 11.03.37 AM.png">
            <a:extLst>
              <a:ext uri="{FF2B5EF4-FFF2-40B4-BE49-F238E27FC236}">
                <a16:creationId xmlns:a16="http://schemas.microsoft.com/office/drawing/2014/main" id="{246A2C16-445C-4896-90E2-180B7AD12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49" y="6256537"/>
            <a:ext cx="1007955" cy="512564"/>
          </a:xfrm>
          <a:prstGeom prst="rect">
            <a:avLst/>
          </a:prstGeom>
        </p:spPr>
      </p:pic>
      <p:sp>
        <p:nvSpPr>
          <p:cNvPr id="8" name="Title 7">
            <a:extLst>
              <a:ext uri="{FF2B5EF4-FFF2-40B4-BE49-F238E27FC236}">
                <a16:creationId xmlns:a16="http://schemas.microsoft.com/office/drawing/2014/main" id="{B1F4D83C-C091-451D-B247-00915E00C03F}"/>
              </a:ext>
            </a:extLst>
          </p:cNvPr>
          <p:cNvSpPr>
            <a:spLocks noGrp="1"/>
          </p:cNvSpPr>
          <p:nvPr>
            <p:ph type="title"/>
          </p:nvPr>
        </p:nvSpPr>
        <p:spPr/>
        <p:txBody>
          <a:bodyPr/>
          <a:lstStyle/>
          <a:p>
            <a:r>
              <a:rPr lang="en-US">
                <a:ea typeface="+mj-lt"/>
                <a:cs typeface="+mj-lt"/>
              </a:rPr>
              <a:t>Collaboration With Others is Key</a:t>
            </a:r>
            <a:br>
              <a:rPr lang="en-US">
                <a:ea typeface="+mj-lt"/>
                <a:cs typeface="+mj-lt"/>
              </a:rPr>
            </a:br>
            <a:r>
              <a:rPr lang="en-US" sz="2800">
                <a:ea typeface="+mj-lt"/>
                <a:cs typeface="+mj-lt"/>
              </a:rPr>
              <a:t>We are Working in a Very Large Organization</a:t>
            </a:r>
            <a:endParaRPr lang="en-US" sz="2800" b="0">
              <a:ea typeface="+mj-lt"/>
              <a:cs typeface="+mj-lt"/>
            </a:endParaRPr>
          </a:p>
        </p:txBody>
      </p:sp>
    </p:spTree>
    <p:extLst>
      <p:ext uri="{BB962C8B-B14F-4D97-AF65-F5344CB8AC3E}">
        <p14:creationId xmlns:p14="http://schemas.microsoft.com/office/powerpoint/2010/main" val="1672242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DF0DC-B3FA-4075-8B8D-E651AF61D953}"/>
              </a:ext>
            </a:extLst>
          </p:cNvPr>
          <p:cNvSpPr>
            <a:spLocks noGrp="1"/>
          </p:cNvSpPr>
          <p:nvPr>
            <p:ph idx="1"/>
          </p:nvPr>
        </p:nvSpPr>
        <p:spPr>
          <a:xfrm>
            <a:off x="838200" y="2121085"/>
            <a:ext cx="10515600" cy="3444644"/>
          </a:xfrm>
        </p:spPr>
        <p:txBody>
          <a:bodyPr vert="horz" lIns="91440" tIns="45720" rIns="91440" bIns="45720" rtlCol="0" anchor="t">
            <a:normAutofit/>
          </a:bodyPr>
          <a:lstStyle/>
          <a:p>
            <a:r>
              <a:rPr lang="en-US"/>
              <a:t>ICU personnel and management - to define where best to deploy people </a:t>
            </a:r>
          </a:p>
          <a:p>
            <a:r>
              <a:rPr lang="en-US"/>
              <a:t>Emergency Management - to make sure you get needed PPE and supplies</a:t>
            </a:r>
            <a:endParaRPr lang="en-US">
              <a:cs typeface="Arial"/>
            </a:endParaRPr>
          </a:p>
          <a:p>
            <a:r>
              <a:rPr lang="en-US"/>
              <a:t>Respiratory Therapy - know how many vents there are and work with them</a:t>
            </a:r>
            <a:endParaRPr lang="en-US">
              <a:cs typeface="Arial"/>
            </a:endParaRPr>
          </a:p>
          <a:p>
            <a:r>
              <a:rPr lang="en-US"/>
              <a:t>Anesthesia Machines - know where you are going to deploy them and have an organized approach to manage and maintain vents and equipment for vents</a:t>
            </a:r>
            <a:endParaRPr lang="en-US">
              <a:cs typeface="Arial"/>
            </a:endParaRPr>
          </a:p>
          <a:p>
            <a:endParaRPr lang="en-US"/>
          </a:p>
        </p:txBody>
      </p:sp>
      <p:sp>
        <p:nvSpPr>
          <p:cNvPr id="4" name="Date Placeholder 3">
            <a:extLst>
              <a:ext uri="{FF2B5EF4-FFF2-40B4-BE49-F238E27FC236}">
                <a16:creationId xmlns:a16="http://schemas.microsoft.com/office/drawing/2014/main" id="{F9980DF4-094C-446B-B0FD-D83769ADBA3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1D63B55C-0C7F-460F-9D51-82511B786B0D}"/>
              </a:ext>
            </a:extLst>
          </p:cNvPr>
          <p:cNvPicPr>
            <a:picLocks noChangeAspect="1"/>
          </p:cNvPicPr>
          <p:nvPr/>
        </p:nvPicPr>
        <p:blipFill>
          <a:blip r:embed="rId2"/>
          <a:stretch>
            <a:fillRect/>
          </a:stretch>
        </p:blipFill>
        <p:spPr>
          <a:xfrm>
            <a:off x="11171279" y="-33886"/>
            <a:ext cx="1020721" cy="889503"/>
          </a:xfrm>
          <a:prstGeom prst="rect">
            <a:avLst/>
          </a:prstGeom>
        </p:spPr>
      </p:pic>
      <p:pic>
        <p:nvPicPr>
          <p:cNvPr id="7" name="Picture 6" descr="Screen Shot 2019-02-07 at 11.03.37 AM.png">
            <a:extLst>
              <a:ext uri="{FF2B5EF4-FFF2-40B4-BE49-F238E27FC236}">
                <a16:creationId xmlns:a16="http://schemas.microsoft.com/office/drawing/2014/main" id="{246A2C16-445C-4896-90E2-180B7AD12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49" y="6256537"/>
            <a:ext cx="1007955" cy="512564"/>
          </a:xfrm>
          <a:prstGeom prst="rect">
            <a:avLst/>
          </a:prstGeom>
        </p:spPr>
      </p:pic>
      <p:sp>
        <p:nvSpPr>
          <p:cNvPr id="8" name="Title 7">
            <a:extLst>
              <a:ext uri="{FF2B5EF4-FFF2-40B4-BE49-F238E27FC236}">
                <a16:creationId xmlns:a16="http://schemas.microsoft.com/office/drawing/2014/main" id="{407EC377-2472-4DF9-8BE9-2A54911A6AE6}"/>
              </a:ext>
            </a:extLst>
          </p:cNvPr>
          <p:cNvSpPr>
            <a:spLocks noGrp="1"/>
          </p:cNvSpPr>
          <p:nvPr>
            <p:ph type="title"/>
          </p:nvPr>
        </p:nvSpPr>
        <p:spPr/>
        <p:txBody>
          <a:bodyPr/>
          <a:lstStyle/>
          <a:p>
            <a:r>
              <a:rPr lang="en-US">
                <a:cs typeface="Arial"/>
              </a:rPr>
              <a:t>Collaboration With Others is Key</a:t>
            </a:r>
            <a:br>
              <a:rPr lang="en-US">
                <a:cs typeface="Arial"/>
              </a:rPr>
            </a:br>
            <a:r>
              <a:rPr lang="en-US" sz="2800">
                <a:cs typeface="Arial"/>
              </a:rPr>
              <a:t>We are Working in a Very Large Organization</a:t>
            </a:r>
            <a:endParaRPr lang="en-US" sz="2800" b="0">
              <a:ea typeface="+mj-lt"/>
              <a:cs typeface="+mj-lt"/>
            </a:endParaRPr>
          </a:p>
        </p:txBody>
      </p:sp>
    </p:spTree>
    <p:extLst>
      <p:ext uri="{BB962C8B-B14F-4D97-AF65-F5344CB8AC3E}">
        <p14:creationId xmlns:p14="http://schemas.microsoft.com/office/powerpoint/2010/main" val="2363365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C3480-A57D-4140-B2CA-F8A4280DB898}"/>
              </a:ext>
            </a:extLst>
          </p:cNvPr>
          <p:cNvSpPr>
            <a:spLocks noGrp="1"/>
          </p:cNvSpPr>
          <p:nvPr>
            <p:ph type="title"/>
          </p:nvPr>
        </p:nvSpPr>
        <p:spPr/>
        <p:txBody>
          <a:bodyPr/>
          <a:lstStyle/>
          <a:p>
            <a:r>
              <a:rPr lang="en-US"/>
              <a:t>Equipment</a:t>
            </a:r>
          </a:p>
        </p:txBody>
      </p:sp>
      <p:sp>
        <p:nvSpPr>
          <p:cNvPr id="3" name="Content Placeholder 2">
            <a:extLst>
              <a:ext uri="{FF2B5EF4-FFF2-40B4-BE49-F238E27FC236}">
                <a16:creationId xmlns:a16="http://schemas.microsoft.com/office/drawing/2014/main" id="{04E6F95F-FB20-4E67-B832-7F6183325BA2}"/>
              </a:ext>
            </a:extLst>
          </p:cNvPr>
          <p:cNvSpPr>
            <a:spLocks noGrp="1"/>
          </p:cNvSpPr>
          <p:nvPr>
            <p:ph idx="1"/>
          </p:nvPr>
        </p:nvSpPr>
        <p:spPr>
          <a:xfrm>
            <a:off x="838199" y="1943893"/>
            <a:ext cx="10515600" cy="4351338"/>
          </a:xfrm>
        </p:spPr>
        <p:txBody>
          <a:bodyPr>
            <a:normAutofit lnSpcReduction="10000"/>
          </a:bodyPr>
          <a:lstStyle/>
          <a:p>
            <a:r>
              <a:rPr lang="en-US"/>
              <a:t>Account for all supplies and equipment</a:t>
            </a:r>
          </a:p>
          <a:p>
            <a:r>
              <a:rPr lang="en-US"/>
              <a:t>Centralize anesthesia machines from ambulatory and off-site locations</a:t>
            </a:r>
          </a:p>
          <a:p>
            <a:r>
              <a:rPr lang="en-US"/>
              <a:t>Keep daily tally of anesthesia machines and their locations                         (both those in use and spares)</a:t>
            </a:r>
          </a:p>
          <a:p>
            <a:r>
              <a:rPr lang="en-US"/>
              <a:t>Let those working overnight know location and latest counts in case of surge</a:t>
            </a:r>
          </a:p>
          <a:p>
            <a:r>
              <a:rPr lang="en-US"/>
              <a:t>If you think you might need something down the line- get it now or have a plan how you will be able to procure it as the need arises</a:t>
            </a:r>
          </a:p>
          <a:p>
            <a:r>
              <a:rPr lang="en-US"/>
              <a:t>Know where your equipment and supplies are being stored</a:t>
            </a:r>
          </a:p>
          <a:p>
            <a:r>
              <a:rPr lang="en-US"/>
              <a:t>Make sure you establish what ORs can be negative pressure and designate those now and maintain them as negative pressure</a:t>
            </a:r>
          </a:p>
          <a:p>
            <a:endParaRPr lang="en-US"/>
          </a:p>
        </p:txBody>
      </p:sp>
      <p:sp>
        <p:nvSpPr>
          <p:cNvPr id="4" name="Date Placeholder 3">
            <a:extLst>
              <a:ext uri="{FF2B5EF4-FFF2-40B4-BE49-F238E27FC236}">
                <a16:creationId xmlns:a16="http://schemas.microsoft.com/office/drawing/2014/main" id="{30000F00-89F2-4024-9722-49F8B8053EA7}"/>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2E5CA984-5C01-451B-9976-D84C29857C2D}"/>
              </a:ext>
            </a:extLst>
          </p:cNvPr>
          <p:cNvPicPr>
            <a:picLocks noChangeAspect="1"/>
          </p:cNvPicPr>
          <p:nvPr/>
        </p:nvPicPr>
        <p:blipFill>
          <a:blip r:embed="rId2"/>
          <a:stretch>
            <a:fillRect/>
          </a:stretch>
        </p:blipFill>
        <p:spPr>
          <a:xfrm>
            <a:off x="11171279" y="0"/>
            <a:ext cx="1020721" cy="889503"/>
          </a:xfrm>
          <a:prstGeom prst="rect">
            <a:avLst/>
          </a:prstGeom>
        </p:spPr>
      </p:pic>
      <p:pic>
        <p:nvPicPr>
          <p:cNvPr id="7" name="Picture 6" descr="Screen Shot 2019-02-07 at 11.03.37 AM.png">
            <a:extLst>
              <a:ext uri="{FF2B5EF4-FFF2-40B4-BE49-F238E27FC236}">
                <a16:creationId xmlns:a16="http://schemas.microsoft.com/office/drawing/2014/main" id="{62155264-AD72-4814-BC03-74E6F0F43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50" y="6295231"/>
            <a:ext cx="931862" cy="473869"/>
          </a:xfrm>
          <a:prstGeom prst="rect">
            <a:avLst/>
          </a:prstGeom>
        </p:spPr>
      </p:pic>
    </p:spTree>
    <p:extLst>
      <p:ext uri="{BB962C8B-B14F-4D97-AF65-F5344CB8AC3E}">
        <p14:creationId xmlns:p14="http://schemas.microsoft.com/office/powerpoint/2010/main" val="72757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55BD-50F3-4332-B8EA-288E2E3A7112}"/>
              </a:ext>
            </a:extLst>
          </p:cNvPr>
          <p:cNvSpPr>
            <a:spLocks noGrp="1"/>
          </p:cNvSpPr>
          <p:nvPr>
            <p:ph type="title"/>
          </p:nvPr>
        </p:nvSpPr>
        <p:spPr/>
        <p:txBody>
          <a:bodyPr/>
          <a:lstStyle/>
          <a:p>
            <a:r>
              <a:rPr lang="en-US"/>
              <a:t>Use of Anesthesia Machines</a:t>
            </a:r>
          </a:p>
        </p:txBody>
      </p:sp>
      <p:sp>
        <p:nvSpPr>
          <p:cNvPr id="4" name="Date Placeholder 3">
            <a:extLst>
              <a:ext uri="{FF2B5EF4-FFF2-40B4-BE49-F238E27FC236}">
                <a16:creationId xmlns:a16="http://schemas.microsoft.com/office/drawing/2014/main" id="{9DB01844-81BD-4D2F-B8CC-874C68EE8E00}"/>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562B1718-B9D7-4E8F-80FF-E48E47B65F9D}"/>
              </a:ext>
            </a:extLst>
          </p:cNvPr>
          <p:cNvPicPr>
            <a:picLocks noChangeAspect="1"/>
          </p:cNvPicPr>
          <p:nvPr/>
        </p:nvPicPr>
        <p:blipFill>
          <a:blip r:embed="rId2"/>
          <a:stretch>
            <a:fillRect/>
          </a:stretch>
        </p:blipFill>
        <p:spPr>
          <a:xfrm>
            <a:off x="11155672" y="0"/>
            <a:ext cx="1020721" cy="889503"/>
          </a:xfrm>
          <a:prstGeom prst="rect">
            <a:avLst/>
          </a:prstGeom>
        </p:spPr>
      </p:pic>
      <p:pic>
        <p:nvPicPr>
          <p:cNvPr id="7" name="Picture 6" descr="Screen Shot 2019-02-07 at 11.03.37 AM.png">
            <a:extLst>
              <a:ext uri="{FF2B5EF4-FFF2-40B4-BE49-F238E27FC236}">
                <a16:creationId xmlns:a16="http://schemas.microsoft.com/office/drawing/2014/main" id="{DBE3BC83-8579-4428-8B86-8AEEE5046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50" y="6295231"/>
            <a:ext cx="931862" cy="473869"/>
          </a:xfrm>
          <a:prstGeom prst="rect">
            <a:avLst/>
          </a:prstGeom>
        </p:spPr>
      </p:pic>
      <p:sp>
        <p:nvSpPr>
          <p:cNvPr id="8" name="Content Placeholder 7">
            <a:extLst>
              <a:ext uri="{FF2B5EF4-FFF2-40B4-BE49-F238E27FC236}">
                <a16:creationId xmlns:a16="http://schemas.microsoft.com/office/drawing/2014/main" id="{A67284DF-5EA2-4A2E-80CE-0723D3397A43}"/>
              </a:ext>
            </a:extLst>
          </p:cNvPr>
          <p:cNvSpPr>
            <a:spLocks noGrp="1"/>
          </p:cNvSpPr>
          <p:nvPr>
            <p:ph idx="1"/>
          </p:nvPr>
        </p:nvSpPr>
        <p:spPr/>
        <p:txBody>
          <a:bodyPr vert="horz" lIns="91440" tIns="45720" rIns="91440" bIns="45720" rtlCol="0" anchor="t">
            <a:normAutofit/>
          </a:bodyPr>
          <a:lstStyle/>
          <a:p>
            <a:r>
              <a:rPr lang="en-US">
                <a:ea typeface="+mn-lt"/>
                <a:cs typeface="+mn-lt"/>
              </a:rPr>
              <a:t>Gain experience</a:t>
            </a:r>
          </a:p>
          <a:p>
            <a:r>
              <a:rPr lang="en-US">
                <a:ea typeface="+mn-lt"/>
                <a:cs typeface="+mn-lt"/>
              </a:rPr>
              <a:t>Cohort your anesthesia machines</a:t>
            </a:r>
          </a:p>
          <a:p>
            <a:r>
              <a:rPr lang="en-US">
                <a:ea typeface="+mn-lt"/>
                <a:cs typeface="+mn-lt"/>
              </a:rPr>
              <a:t>Think it best if you can have anesthesia machines and your anesthesia intensivists in same location</a:t>
            </a:r>
          </a:p>
          <a:p>
            <a:r>
              <a:rPr lang="en-US">
                <a:ea typeface="+mn-lt"/>
                <a:cs typeface="+mn-lt"/>
              </a:rPr>
              <a:t>Experience helps you organize management issues- rounds, filters, water traps, CO</a:t>
            </a:r>
            <a:r>
              <a:rPr lang="en-US" baseline="-25000">
                <a:ea typeface="+mn-lt"/>
                <a:cs typeface="+mn-lt"/>
              </a:rPr>
              <a:t>2</a:t>
            </a:r>
            <a:r>
              <a:rPr lang="en-US">
                <a:ea typeface="+mn-lt"/>
                <a:cs typeface="+mn-lt"/>
              </a:rPr>
              <a:t> absorbers etc.</a:t>
            </a:r>
          </a:p>
          <a:p>
            <a:r>
              <a:rPr lang="en-US">
                <a:ea typeface="+mn-lt"/>
                <a:cs typeface="+mn-lt"/>
              </a:rPr>
              <a:t>As things get worse, determine if you can to use all oxygen sources in the OR. Many ORs have oxygen and air sources in more than one location in OR</a:t>
            </a:r>
          </a:p>
        </p:txBody>
      </p:sp>
    </p:spTree>
    <p:extLst>
      <p:ext uri="{BB962C8B-B14F-4D97-AF65-F5344CB8AC3E}">
        <p14:creationId xmlns:p14="http://schemas.microsoft.com/office/powerpoint/2010/main" val="4167353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B126-8A6B-4B39-B0D6-3854B41B6ECF}"/>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363F533D-2302-471A-961F-619D156994A9}"/>
              </a:ext>
            </a:extLst>
          </p:cNvPr>
          <p:cNvSpPr>
            <a:spLocks noGrp="1"/>
          </p:cNvSpPr>
          <p:nvPr>
            <p:ph idx="1"/>
          </p:nvPr>
        </p:nvSpPr>
        <p:spPr>
          <a:xfrm>
            <a:off x="838200" y="1874838"/>
            <a:ext cx="10515600" cy="4192790"/>
          </a:xfrm>
        </p:spPr>
        <p:txBody>
          <a:bodyPr/>
          <a:lstStyle/>
          <a:p>
            <a:r>
              <a:rPr lang="en-US"/>
              <a:t>Developing an organized approach to this crisis is important</a:t>
            </a:r>
          </a:p>
          <a:p>
            <a:r>
              <a:rPr lang="en-US"/>
              <a:t>Each crisis is different but:</a:t>
            </a:r>
          </a:p>
          <a:p>
            <a:r>
              <a:rPr lang="en-US"/>
              <a:t>As anesthesiologists we are used to being flexible and need to use that ability to help the institution fight this issue</a:t>
            </a:r>
          </a:p>
          <a:p>
            <a:r>
              <a:rPr lang="en-US"/>
              <a:t>As anesthesiologists we have the clinical skill set to play an important role  </a:t>
            </a:r>
          </a:p>
          <a:p>
            <a:r>
              <a:rPr lang="en-US"/>
              <a:t>Good leadership and organization sends a positive message so the staff knows things are under as much control as possible</a:t>
            </a:r>
          </a:p>
          <a:p>
            <a:r>
              <a:rPr lang="en-US"/>
              <a:t>Be safe!</a:t>
            </a:r>
          </a:p>
          <a:p>
            <a:r>
              <a:rPr lang="en-US"/>
              <a:t>Thank you</a:t>
            </a:r>
          </a:p>
        </p:txBody>
      </p:sp>
      <p:sp>
        <p:nvSpPr>
          <p:cNvPr id="4" name="Date Placeholder 3">
            <a:extLst>
              <a:ext uri="{FF2B5EF4-FFF2-40B4-BE49-F238E27FC236}">
                <a16:creationId xmlns:a16="http://schemas.microsoft.com/office/drawing/2014/main" id="{CEF7FCDC-1769-4F2A-ACBA-BE7BB9839205}"/>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6" name="Picture 5">
            <a:extLst>
              <a:ext uri="{FF2B5EF4-FFF2-40B4-BE49-F238E27FC236}">
                <a16:creationId xmlns:a16="http://schemas.microsoft.com/office/drawing/2014/main" id="{8384653B-4B47-42F2-872B-E7C962196DCD}"/>
              </a:ext>
            </a:extLst>
          </p:cNvPr>
          <p:cNvPicPr>
            <a:picLocks noChangeAspect="1"/>
          </p:cNvPicPr>
          <p:nvPr/>
        </p:nvPicPr>
        <p:blipFill>
          <a:blip r:embed="rId2"/>
          <a:stretch>
            <a:fillRect/>
          </a:stretch>
        </p:blipFill>
        <p:spPr>
          <a:xfrm>
            <a:off x="11171279" y="0"/>
            <a:ext cx="1020721" cy="889503"/>
          </a:xfrm>
          <a:prstGeom prst="rect">
            <a:avLst/>
          </a:prstGeom>
        </p:spPr>
      </p:pic>
      <p:pic>
        <p:nvPicPr>
          <p:cNvPr id="8" name="Picture 7" descr="Screen Shot 2019-02-07 at 11.03.37 AM.png">
            <a:extLst>
              <a:ext uri="{FF2B5EF4-FFF2-40B4-BE49-F238E27FC236}">
                <a16:creationId xmlns:a16="http://schemas.microsoft.com/office/drawing/2014/main" id="{64860DDB-CB19-4131-AD8D-1E3B58986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50" y="6295231"/>
            <a:ext cx="931862" cy="473869"/>
          </a:xfrm>
          <a:prstGeom prst="rect">
            <a:avLst/>
          </a:prstGeom>
        </p:spPr>
      </p:pic>
    </p:spTree>
    <p:extLst>
      <p:ext uri="{BB962C8B-B14F-4D97-AF65-F5344CB8AC3E}">
        <p14:creationId xmlns:p14="http://schemas.microsoft.com/office/powerpoint/2010/main" val="4144488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48C5-49D0-4845-834E-EB3908508E8A}"/>
              </a:ext>
            </a:extLst>
          </p:cNvPr>
          <p:cNvSpPr>
            <a:spLocks noGrp="1"/>
          </p:cNvSpPr>
          <p:nvPr>
            <p:ph type="ctrTitle"/>
          </p:nvPr>
        </p:nvSpPr>
        <p:spPr>
          <a:xfrm>
            <a:off x="931172" y="469219"/>
            <a:ext cx="7659834" cy="1270170"/>
          </a:xfrm>
        </p:spPr>
        <p:txBody>
          <a:bodyPr>
            <a:normAutofit/>
          </a:bodyPr>
          <a:lstStyle/>
          <a:p>
            <a:r>
              <a:rPr lang="en-US"/>
              <a:t>Lessons from the Front Line:</a:t>
            </a:r>
            <a:br>
              <a:rPr lang="en-US"/>
            </a:br>
            <a:r>
              <a:rPr lang="en-US"/>
              <a:t>The Private Practice Perspective</a:t>
            </a:r>
          </a:p>
        </p:txBody>
      </p:sp>
      <p:sp>
        <p:nvSpPr>
          <p:cNvPr id="4" name="TextBox 3">
            <a:extLst>
              <a:ext uri="{FF2B5EF4-FFF2-40B4-BE49-F238E27FC236}">
                <a16:creationId xmlns:a16="http://schemas.microsoft.com/office/drawing/2014/main" id="{E5FC9B75-CE70-42CF-A84A-FB0B72B1A532}"/>
              </a:ext>
            </a:extLst>
          </p:cNvPr>
          <p:cNvSpPr txBox="1"/>
          <p:nvPr/>
        </p:nvSpPr>
        <p:spPr>
          <a:xfrm>
            <a:off x="6635343" y="1781645"/>
            <a:ext cx="5317723" cy="2308324"/>
          </a:xfrm>
          <a:prstGeom prst="rect">
            <a:avLst/>
          </a:prstGeom>
          <a:noFill/>
        </p:spPr>
        <p:txBody>
          <a:bodyPr wrap="square" rtlCol="0" anchor="t">
            <a:spAutoFit/>
          </a:bodyPr>
          <a:lstStyle/>
          <a:p>
            <a:r>
              <a:rPr lang="en-US" b="1">
                <a:solidFill>
                  <a:schemeClr val="bg1"/>
                </a:solidFill>
              </a:rPr>
              <a:t>Steven Schulman M.D., M.H.A., F.A.S.A.</a:t>
            </a:r>
          </a:p>
          <a:p>
            <a:r>
              <a:rPr lang="en-US">
                <a:solidFill>
                  <a:schemeClr val="bg1"/>
                </a:solidFill>
              </a:rPr>
              <a:t>Associate Medical Director</a:t>
            </a:r>
          </a:p>
          <a:p>
            <a:r>
              <a:rPr lang="en-US">
                <a:solidFill>
                  <a:schemeClr val="bg1"/>
                </a:solidFill>
              </a:rPr>
              <a:t>St. Francis Hospital, The Heart Center</a:t>
            </a:r>
          </a:p>
          <a:p>
            <a:r>
              <a:rPr lang="en-US">
                <a:solidFill>
                  <a:schemeClr val="bg1"/>
                </a:solidFill>
              </a:rPr>
              <a:t>Roslyn, NY</a:t>
            </a:r>
          </a:p>
          <a:p>
            <a:endParaRPr lang="en-US">
              <a:solidFill>
                <a:schemeClr val="bg1"/>
              </a:solidFill>
            </a:endParaRPr>
          </a:p>
          <a:p>
            <a:r>
              <a:rPr lang="en-US">
                <a:solidFill>
                  <a:schemeClr val="bg1"/>
                </a:solidFill>
              </a:rPr>
              <a:t>President</a:t>
            </a:r>
          </a:p>
          <a:p>
            <a:r>
              <a:rPr lang="en-US">
                <a:solidFill>
                  <a:schemeClr val="bg1"/>
                </a:solidFill>
              </a:rPr>
              <a:t>New York Cardiovascular Anesthesiologists, P.C.</a:t>
            </a:r>
          </a:p>
          <a:p>
            <a:r>
              <a:rPr lang="en-US">
                <a:solidFill>
                  <a:schemeClr val="bg1"/>
                </a:solidFill>
              </a:rPr>
              <a:t>Roslyn, NY</a:t>
            </a:r>
          </a:p>
        </p:txBody>
      </p:sp>
    </p:spTree>
    <p:extLst>
      <p:ext uri="{BB962C8B-B14F-4D97-AF65-F5344CB8AC3E}">
        <p14:creationId xmlns:p14="http://schemas.microsoft.com/office/powerpoint/2010/main" val="501235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9685-C4BF-4351-8FC3-DF7809BC10D6}"/>
              </a:ext>
            </a:extLst>
          </p:cNvPr>
          <p:cNvSpPr>
            <a:spLocks noGrp="1"/>
          </p:cNvSpPr>
          <p:nvPr>
            <p:ph type="title"/>
          </p:nvPr>
        </p:nvSpPr>
        <p:spPr/>
        <p:txBody>
          <a:bodyPr/>
          <a:lstStyle/>
          <a:p>
            <a:r>
              <a:rPr lang="en-US"/>
              <a:t>Agenda</a:t>
            </a:r>
          </a:p>
        </p:txBody>
      </p:sp>
      <p:sp>
        <p:nvSpPr>
          <p:cNvPr id="4" name="Date Placeholder 3">
            <a:extLst>
              <a:ext uri="{FF2B5EF4-FFF2-40B4-BE49-F238E27FC236}">
                <a16:creationId xmlns:a16="http://schemas.microsoft.com/office/drawing/2014/main" id="{C3810819-40AB-4F53-8F42-BBCEB8C392C6}"/>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
        <p:nvSpPr>
          <p:cNvPr id="5" name="Content Placeholder 2">
            <a:extLst>
              <a:ext uri="{FF2B5EF4-FFF2-40B4-BE49-F238E27FC236}">
                <a16:creationId xmlns:a16="http://schemas.microsoft.com/office/drawing/2014/main" id="{70AB4220-0BC9-4720-94F0-F7B7812C05FF}"/>
              </a:ext>
            </a:extLst>
          </p:cNvPr>
          <p:cNvSpPr>
            <a:spLocks noGrp="1"/>
          </p:cNvSpPr>
          <p:nvPr>
            <p:ph idx="1"/>
          </p:nvPr>
        </p:nvSpPr>
        <p:spPr>
          <a:xfrm>
            <a:off x="838200" y="1825625"/>
            <a:ext cx="10515600" cy="4351338"/>
          </a:xfrm>
        </p:spPr>
        <p:txBody>
          <a:bodyPr>
            <a:normAutofit/>
          </a:bodyPr>
          <a:lstStyle/>
          <a:p>
            <a:r>
              <a:rPr lang="en-US" sz="2800"/>
              <a:t>St. Francis Hospital</a:t>
            </a:r>
          </a:p>
          <a:p>
            <a:r>
              <a:rPr lang="en-US" sz="2800"/>
              <a:t>Suburban, Community Hospital Response</a:t>
            </a:r>
          </a:p>
          <a:p>
            <a:r>
              <a:rPr lang="en-US" sz="2800"/>
              <a:t>Private Practice Concerns</a:t>
            </a:r>
          </a:p>
        </p:txBody>
      </p:sp>
    </p:spTree>
    <p:extLst>
      <p:ext uri="{BB962C8B-B14F-4D97-AF65-F5344CB8AC3E}">
        <p14:creationId xmlns:p14="http://schemas.microsoft.com/office/powerpoint/2010/main" val="4161325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5F6E-34EF-4C2C-ADDC-05A5B6CCA883}"/>
              </a:ext>
            </a:extLst>
          </p:cNvPr>
          <p:cNvSpPr>
            <a:spLocks noGrp="1"/>
          </p:cNvSpPr>
          <p:nvPr>
            <p:ph type="title"/>
          </p:nvPr>
        </p:nvSpPr>
        <p:spPr/>
        <p:txBody>
          <a:bodyPr/>
          <a:lstStyle/>
          <a:p>
            <a:r>
              <a:rPr lang="en-US"/>
              <a:t>Long Island Hospital Systems</a:t>
            </a:r>
          </a:p>
        </p:txBody>
      </p:sp>
      <p:sp>
        <p:nvSpPr>
          <p:cNvPr id="3" name="Content Placeholder 2">
            <a:extLst>
              <a:ext uri="{FF2B5EF4-FFF2-40B4-BE49-F238E27FC236}">
                <a16:creationId xmlns:a16="http://schemas.microsoft.com/office/drawing/2014/main" id="{653F4501-5D38-4AF6-967C-842CFBBCD87B}"/>
              </a:ext>
            </a:extLst>
          </p:cNvPr>
          <p:cNvSpPr>
            <a:spLocks noGrp="1"/>
          </p:cNvSpPr>
          <p:nvPr>
            <p:ph idx="1"/>
          </p:nvPr>
        </p:nvSpPr>
        <p:spPr/>
        <p:txBody>
          <a:bodyPr>
            <a:normAutofit/>
          </a:bodyPr>
          <a:lstStyle/>
          <a:p>
            <a:r>
              <a:rPr lang="en-US" sz="2800"/>
              <a:t>Catholic Health System of Long Island</a:t>
            </a:r>
          </a:p>
          <a:p>
            <a:r>
              <a:rPr lang="en-US" sz="2800"/>
              <a:t>Northwell</a:t>
            </a:r>
          </a:p>
          <a:p>
            <a:r>
              <a:rPr lang="en-US" sz="2800"/>
              <a:t>NYU-Winthrop</a:t>
            </a:r>
          </a:p>
          <a:p>
            <a:r>
              <a:rPr lang="en-US" sz="2800"/>
              <a:t>Mt. Sinai-South Nassau</a:t>
            </a:r>
          </a:p>
          <a:p>
            <a:r>
              <a:rPr lang="en-US" sz="2800"/>
              <a:t>Stonybrook University Hospital</a:t>
            </a:r>
          </a:p>
          <a:p>
            <a:r>
              <a:rPr lang="en-US" sz="2800"/>
              <a:t>Nassau County Medical Center</a:t>
            </a:r>
          </a:p>
        </p:txBody>
      </p:sp>
      <p:sp>
        <p:nvSpPr>
          <p:cNvPr id="4" name="Date Placeholder 3">
            <a:extLst>
              <a:ext uri="{FF2B5EF4-FFF2-40B4-BE49-F238E27FC236}">
                <a16:creationId xmlns:a16="http://schemas.microsoft.com/office/drawing/2014/main" id="{72FB1C30-5DBE-4ED9-B3B8-01267D43B70C}"/>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2291837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D4E3-33D7-4078-B210-A4D7FAB57822}"/>
              </a:ext>
            </a:extLst>
          </p:cNvPr>
          <p:cNvSpPr>
            <a:spLocks noGrp="1"/>
          </p:cNvSpPr>
          <p:nvPr>
            <p:ph type="title"/>
          </p:nvPr>
        </p:nvSpPr>
        <p:spPr/>
        <p:txBody>
          <a:bodyPr/>
          <a:lstStyle/>
          <a:p>
            <a:r>
              <a:rPr lang="en-US">
                <a:cs typeface="Arial"/>
              </a:rPr>
              <a:t>Disclaimer</a:t>
            </a:r>
            <a:endParaRPr lang="en-US"/>
          </a:p>
        </p:txBody>
      </p:sp>
      <p:sp>
        <p:nvSpPr>
          <p:cNvPr id="3" name="Date Placeholder 2">
            <a:extLst>
              <a:ext uri="{FF2B5EF4-FFF2-40B4-BE49-F238E27FC236}">
                <a16:creationId xmlns:a16="http://schemas.microsoft.com/office/drawing/2014/main" id="{AF5154F5-E58F-423B-8BF4-0C80AFD86D5E}"/>
              </a:ext>
            </a:extLst>
          </p:cNvPr>
          <p:cNvSpPr>
            <a:spLocks noGrp="1"/>
          </p:cNvSpPr>
          <p:nvPr>
            <p:ph type="dt" sz="half" idx="2"/>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
        <p:nvSpPr>
          <p:cNvPr id="4" name="TextBox 3">
            <a:extLst>
              <a:ext uri="{FF2B5EF4-FFF2-40B4-BE49-F238E27FC236}">
                <a16:creationId xmlns:a16="http://schemas.microsoft.com/office/drawing/2014/main" id="{386A537C-99E7-4FAE-B7CD-CF29069172B5}"/>
              </a:ext>
            </a:extLst>
          </p:cNvPr>
          <p:cNvSpPr txBox="1"/>
          <p:nvPr/>
        </p:nvSpPr>
        <p:spPr>
          <a:xfrm>
            <a:off x="1728788" y="2193118"/>
            <a:ext cx="873442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3600"/>
              <a:t>As a reminder, the items we discuss today are provided for informational purposes only and do not constitute medical or legal advice. As always, you should consult with your own medical and legal counsel.</a:t>
            </a:r>
            <a:endParaRPr lang="en-US" sz="3600"/>
          </a:p>
        </p:txBody>
      </p:sp>
    </p:spTree>
    <p:extLst>
      <p:ext uri="{BB962C8B-B14F-4D97-AF65-F5344CB8AC3E}">
        <p14:creationId xmlns:p14="http://schemas.microsoft.com/office/powerpoint/2010/main" val="4206704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2F45B-896C-4ADA-BCFD-D959C6B8B312}"/>
              </a:ext>
            </a:extLst>
          </p:cNvPr>
          <p:cNvSpPr>
            <a:spLocks noGrp="1"/>
          </p:cNvSpPr>
          <p:nvPr>
            <p:ph type="title"/>
          </p:nvPr>
        </p:nvSpPr>
        <p:spPr/>
        <p:txBody>
          <a:bodyPr/>
          <a:lstStyle/>
          <a:p>
            <a:r>
              <a:rPr lang="en-US"/>
              <a:t>Catholic Health System of LI</a:t>
            </a:r>
          </a:p>
        </p:txBody>
      </p:sp>
      <p:sp>
        <p:nvSpPr>
          <p:cNvPr id="3" name="Content Placeholder 2">
            <a:extLst>
              <a:ext uri="{FF2B5EF4-FFF2-40B4-BE49-F238E27FC236}">
                <a16:creationId xmlns:a16="http://schemas.microsoft.com/office/drawing/2014/main" id="{20815F9B-CCA2-41D5-8AEF-FC85977D436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9F7EDD1C-5D53-416A-84D5-69CEB1AA8BC3}"/>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pic>
        <p:nvPicPr>
          <p:cNvPr id="5" name="Content Placeholder 4" descr="A picture containing table, man, people&#10;&#10;Description automatically generated">
            <a:extLst>
              <a:ext uri="{FF2B5EF4-FFF2-40B4-BE49-F238E27FC236}">
                <a16:creationId xmlns:a16="http://schemas.microsoft.com/office/drawing/2014/main" id="{0047F6B2-707E-4FCA-9968-EEE4A4EC83D5}"/>
              </a:ext>
            </a:extLst>
          </p:cNvPr>
          <p:cNvPicPr>
            <a:picLocks noChangeAspect="1"/>
          </p:cNvPicPr>
          <p:nvPr/>
        </p:nvPicPr>
        <p:blipFill>
          <a:blip r:embed="rId2"/>
          <a:stretch>
            <a:fillRect/>
          </a:stretch>
        </p:blipFill>
        <p:spPr>
          <a:xfrm>
            <a:off x="646111" y="1700848"/>
            <a:ext cx="10802937" cy="4517072"/>
          </a:xfrm>
          <a:prstGeom prst="rect">
            <a:avLst/>
          </a:prstGeom>
        </p:spPr>
      </p:pic>
    </p:spTree>
    <p:extLst>
      <p:ext uri="{BB962C8B-B14F-4D97-AF65-F5344CB8AC3E}">
        <p14:creationId xmlns:p14="http://schemas.microsoft.com/office/powerpoint/2010/main" val="1724008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2139-21B6-44B1-A4E5-BA5BB2B97251}"/>
              </a:ext>
            </a:extLst>
          </p:cNvPr>
          <p:cNvSpPr>
            <a:spLocks noGrp="1"/>
          </p:cNvSpPr>
          <p:nvPr>
            <p:ph type="title"/>
          </p:nvPr>
        </p:nvSpPr>
        <p:spPr/>
        <p:txBody>
          <a:bodyPr/>
          <a:lstStyle/>
          <a:p>
            <a:r>
              <a:rPr lang="en-US"/>
              <a:t>St. Francis Hospital, The Heart Center </a:t>
            </a:r>
          </a:p>
        </p:txBody>
      </p:sp>
      <p:sp>
        <p:nvSpPr>
          <p:cNvPr id="3" name="Content Placeholder 2">
            <a:extLst>
              <a:ext uri="{FF2B5EF4-FFF2-40B4-BE49-F238E27FC236}">
                <a16:creationId xmlns:a16="http://schemas.microsoft.com/office/drawing/2014/main" id="{92BC0B76-D5E3-476B-ABE3-2DEF77A6274B}"/>
              </a:ext>
            </a:extLst>
          </p:cNvPr>
          <p:cNvSpPr>
            <a:spLocks noGrp="1"/>
          </p:cNvSpPr>
          <p:nvPr>
            <p:ph idx="1"/>
          </p:nvPr>
        </p:nvSpPr>
        <p:spPr/>
        <p:txBody>
          <a:bodyPr/>
          <a:lstStyle/>
          <a:p>
            <a:r>
              <a:rPr lang="en-US" sz="2800"/>
              <a:t>Med Surg Beds-224 </a:t>
            </a:r>
          </a:p>
          <a:p>
            <a:r>
              <a:rPr lang="en-US" sz="2800"/>
              <a:t>ICU Beds-60</a:t>
            </a:r>
          </a:p>
          <a:p>
            <a:r>
              <a:rPr lang="en-US" sz="2800"/>
              <a:t>Operating Rooms-20</a:t>
            </a:r>
          </a:p>
          <a:p>
            <a:pPr lvl="1"/>
            <a:r>
              <a:rPr lang="en-US" sz="2800"/>
              <a:t>Cardiac OR-6</a:t>
            </a:r>
          </a:p>
          <a:p>
            <a:pPr lvl="1"/>
            <a:r>
              <a:rPr lang="en-US" sz="2800"/>
              <a:t>General OR-14</a:t>
            </a:r>
          </a:p>
          <a:p>
            <a:r>
              <a:rPr lang="en-US" sz="2800"/>
              <a:t>Total Ventilators Available-60</a:t>
            </a:r>
          </a:p>
          <a:p>
            <a:r>
              <a:rPr lang="en-US" sz="2800"/>
              <a:t>East Hills ASC-5</a:t>
            </a:r>
          </a:p>
          <a:p>
            <a:endParaRPr lang="en-US"/>
          </a:p>
        </p:txBody>
      </p:sp>
      <p:sp>
        <p:nvSpPr>
          <p:cNvPr id="4" name="Date Placeholder 3">
            <a:extLst>
              <a:ext uri="{FF2B5EF4-FFF2-40B4-BE49-F238E27FC236}">
                <a16:creationId xmlns:a16="http://schemas.microsoft.com/office/drawing/2014/main" id="{8E9F3549-4A17-4185-910C-54015C2F03A4}"/>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3218994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E95F-8C0E-43A1-98E8-D68EFFBA0A5D}"/>
              </a:ext>
            </a:extLst>
          </p:cNvPr>
          <p:cNvSpPr>
            <a:spLocks noGrp="1"/>
          </p:cNvSpPr>
          <p:nvPr>
            <p:ph type="title"/>
          </p:nvPr>
        </p:nvSpPr>
        <p:spPr/>
        <p:txBody>
          <a:bodyPr/>
          <a:lstStyle/>
          <a:p>
            <a:r>
              <a:rPr lang="en-US"/>
              <a:t>Suburban, Community Hospital Response</a:t>
            </a:r>
          </a:p>
        </p:txBody>
      </p:sp>
      <p:sp>
        <p:nvSpPr>
          <p:cNvPr id="3" name="Content Placeholder 2">
            <a:extLst>
              <a:ext uri="{FF2B5EF4-FFF2-40B4-BE49-F238E27FC236}">
                <a16:creationId xmlns:a16="http://schemas.microsoft.com/office/drawing/2014/main" id="{7A3C84A8-D873-4021-9BB7-3DA74EF7FE8A}"/>
              </a:ext>
            </a:extLst>
          </p:cNvPr>
          <p:cNvSpPr>
            <a:spLocks noGrp="1"/>
          </p:cNvSpPr>
          <p:nvPr>
            <p:ph idx="1"/>
          </p:nvPr>
        </p:nvSpPr>
        <p:spPr/>
        <p:txBody>
          <a:bodyPr/>
          <a:lstStyle/>
          <a:p>
            <a:r>
              <a:rPr lang="en-US" sz="2800"/>
              <a:t>Timeline</a:t>
            </a:r>
          </a:p>
          <a:p>
            <a:r>
              <a:rPr lang="en-US" sz="2800"/>
              <a:t>Communication with Regional Anesthesia Groups</a:t>
            </a:r>
          </a:p>
          <a:p>
            <a:r>
              <a:rPr lang="en-US" sz="2800"/>
              <a:t>Internal Communication </a:t>
            </a:r>
          </a:p>
          <a:p>
            <a:r>
              <a:rPr lang="en-US" sz="2800"/>
              <a:t>Intubations</a:t>
            </a:r>
          </a:p>
          <a:p>
            <a:r>
              <a:rPr lang="en-US" sz="2800"/>
              <a:t>Critical Care</a:t>
            </a:r>
          </a:p>
          <a:p>
            <a:r>
              <a:rPr lang="en-US" sz="2800"/>
              <a:t>Surgical Case Review Committee</a:t>
            </a:r>
          </a:p>
          <a:p>
            <a:endParaRPr lang="en-US"/>
          </a:p>
        </p:txBody>
      </p:sp>
      <p:sp>
        <p:nvSpPr>
          <p:cNvPr id="4" name="Date Placeholder 3">
            <a:extLst>
              <a:ext uri="{FF2B5EF4-FFF2-40B4-BE49-F238E27FC236}">
                <a16:creationId xmlns:a16="http://schemas.microsoft.com/office/drawing/2014/main" id="{AB424F74-4CD4-4F8F-8061-0338F301E268}"/>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1865824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DD99-F588-4142-A56C-868C0EFC3283}"/>
              </a:ext>
            </a:extLst>
          </p:cNvPr>
          <p:cNvSpPr>
            <a:spLocks noGrp="1"/>
          </p:cNvSpPr>
          <p:nvPr>
            <p:ph type="title"/>
          </p:nvPr>
        </p:nvSpPr>
        <p:spPr/>
        <p:txBody>
          <a:bodyPr/>
          <a:lstStyle/>
          <a:p>
            <a:r>
              <a:rPr lang="en-US"/>
              <a:t>Timeline</a:t>
            </a:r>
          </a:p>
        </p:txBody>
      </p:sp>
      <p:sp>
        <p:nvSpPr>
          <p:cNvPr id="3" name="Content Placeholder 2">
            <a:extLst>
              <a:ext uri="{FF2B5EF4-FFF2-40B4-BE49-F238E27FC236}">
                <a16:creationId xmlns:a16="http://schemas.microsoft.com/office/drawing/2014/main" id="{CFBEA059-A242-4A90-8C25-76A12BE0F139}"/>
              </a:ext>
            </a:extLst>
          </p:cNvPr>
          <p:cNvSpPr>
            <a:spLocks noGrp="1"/>
          </p:cNvSpPr>
          <p:nvPr>
            <p:ph idx="1"/>
          </p:nvPr>
        </p:nvSpPr>
        <p:spPr/>
        <p:txBody>
          <a:bodyPr/>
          <a:lstStyle/>
          <a:p>
            <a:r>
              <a:rPr lang="en-US"/>
              <a:t>March 1:  1</a:t>
            </a:r>
            <a:r>
              <a:rPr lang="en-US" baseline="30000"/>
              <a:t>st</a:t>
            </a:r>
            <a:r>
              <a:rPr lang="en-US"/>
              <a:t> coronavirus patient identified in NY</a:t>
            </a:r>
          </a:p>
          <a:p>
            <a:r>
              <a:rPr lang="en-US"/>
              <a:t>March 6:  1</a:t>
            </a:r>
            <a:r>
              <a:rPr lang="en-US" baseline="30000"/>
              <a:t>st</a:t>
            </a:r>
            <a:r>
              <a:rPr lang="en-US"/>
              <a:t> patient identified in Long Island</a:t>
            </a:r>
          </a:p>
          <a:p>
            <a:r>
              <a:rPr lang="en-US"/>
              <a:t>March 7:  Governor Cuomo declares state of emergency</a:t>
            </a:r>
          </a:p>
          <a:p>
            <a:r>
              <a:rPr lang="en-US"/>
              <a:t>March 22:  Governor Cuomo mandates cancellation of all elective surgery (effective March 25)</a:t>
            </a:r>
          </a:p>
          <a:p>
            <a:r>
              <a:rPr lang="en-US"/>
              <a:t>March 23: SFH cancels all elective procedures</a:t>
            </a:r>
          </a:p>
          <a:p>
            <a:r>
              <a:rPr lang="en-US"/>
              <a:t>March 23:  Governor Cuomo mandates every NY hospital increase capacity 50%</a:t>
            </a:r>
          </a:p>
          <a:p>
            <a:r>
              <a:rPr lang="en-US"/>
              <a:t>March 30:  Closure of all DeMatteis ORs (14), all emergent surgeries relocated to Heart Center ORs (6)</a:t>
            </a:r>
          </a:p>
          <a:p>
            <a:endParaRPr lang="en-US"/>
          </a:p>
        </p:txBody>
      </p:sp>
      <p:sp>
        <p:nvSpPr>
          <p:cNvPr id="4" name="Date Placeholder 3">
            <a:extLst>
              <a:ext uri="{FF2B5EF4-FFF2-40B4-BE49-F238E27FC236}">
                <a16:creationId xmlns:a16="http://schemas.microsoft.com/office/drawing/2014/main" id="{AD3CA7D2-3360-499B-A312-F4A29D450E5E}"/>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3076856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D3FB-E3AA-4320-B353-4B2FE62FA213}"/>
              </a:ext>
            </a:extLst>
          </p:cNvPr>
          <p:cNvSpPr>
            <a:spLocks noGrp="1"/>
          </p:cNvSpPr>
          <p:nvPr>
            <p:ph type="title"/>
          </p:nvPr>
        </p:nvSpPr>
        <p:spPr/>
        <p:txBody>
          <a:bodyPr/>
          <a:lstStyle/>
          <a:p>
            <a:r>
              <a:rPr lang="en-US"/>
              <a:t>St. Francis Hospital, The Heart Center </a:t>
            </a:r>
          </a:p>
        </p:txBody>
      </p:sp>
      <p:sp>
        <p:nvSpPr>
          <p:cNvPr id="3" name="Content Placeholder 2">
            <a:extLst>
              <a:ext uri="{FF2B5EF4-FFF2-40B4-BE49-F238E27FC236}">
                <a16:creationId xmlns:a16="http://schemas.microsoft.com/office/drawing/2014/main" id="{FE35C20A-FC05-4E08-989B-92A8ACAB1190}"/>
              </a:ext>
            </a:extLst>
          </p:cNvPr>
          <p:cNvSpPr>
            <a:spLocks noGrp="1"/>
          </p:cNvSpPr>
          <p:nvPr>
            <p:ph idx="1"/>
          </p:nvPr>
        </p:nvSpPr>
        <p:spPr/>
        <p:txBody>
          <a:bodyPr/>
          <a:lstStyle/>
          <a:p>
            <a:r>
              <a:rPr lang="en-US" sz="2800"/>
              <a:t>Med Surg Beds-224 </a:t>
            </a:r>
            <a:r>
              <a:rPr lang="en-US" sz="2800" b="1" u="sng"/>
              <a:t>(increase to 336)</a:t>
            </a:r>
          </a:p>
          <a:p>
            <a:r>
              <a:rPr lang="en-US" sz="2800"/>
              <a:t>ICU Beds-60 </a:t>
            </a:r>
            <a:r>
              <a:rPr lang="en-US" sz="2800" b="1" u="sng"/>
              <a:t>(increase to 94</a:t>
            </a:r>
            <a:r>
              <a:rPr lang="en-US" sz="2800"/>
              <a:t>)</a:t>
            </a:r>
          </a:p>
          <a:p>
            <a:r>
              <a:rPr lang="en-US" sz="2800"/>
              <a:t>Operating Rooms-</a:t>
            </a:r>
            <a:r>
              <a:rPr lang="en-US" sz="2800" strike="sngStrike"/>
              <a:t>20 </a:t>
            </a:r>
            <a:r>
              <a:rPr lang="en-US" sz="2800" b="1"/>
              <a:t>6</a:t>
            </a:r>
          </a:p>
          <a:p>
            <a:pPr lvl="1"/>
            <a:r>
              <a:rPr lang="en-US" sz="2800"/>
              <a:t>Cardiac OR-6</a:t>
            </a:r>
          </a:p>
          <a:p>
            <a:pPr lvl="1"/>
            <a:r>
              <a:rPr lang="en-US" sz="2800" strike="sngStrike"/>
              <a:t>General OR-14</a:t>
            </a:r>
          </a:p>
          <a:p>
            <a:r>
              <a:rPr lang="en-US" sz="2800"/>
              <a:t>Total Ventilators Available-60</a:t>
            </a:r>
          </a:p>
          <a:p>
            <a:r>
              <a:rPr lang="en-US" sz="2800"/>
              <a:t>East Hills ASC-5</a:t>
            </a:r>
          </a:p>
          <a:p>
            <a:endParaRPr lang="en-US"/>
          </a:p>
        </p:txBody>
      </p:sp>
      <p:sp>
        <p:nvSpPr>
          <p:cNvPr id="4" name="Date Placeholder 3">
            <a:extLst>
              <a:ext uri="{FF2B5EF4-FFF2-40B4-BE49-F238E27FC236}">
                <a16:creationId xmlns:a16="http://schemas.microsoft.com/office/drawing/2014/main" id="{684D4939-F9FC-464E-9773-CC508D435BEF}"/>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191082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0E56-DF3D-4578-8C2B-C9220A3E64FB}"/>
              </a:ext>
            </a:extLst>
          </p:cNvPr>
          <p:cNvSpPr>
            <a:spLocks noGrp="1"/>
          </p:cNvSpPr>
          <p:nvPr>
            <p:ph type="title"/>
          </p:nvPr>
        </p:nvSpPr>
        <p:spPr/>
        <p:txBody>
          <a:bodyPr/>
          <a:lstStyle/>
          <a:p>
            <a:r>
              <a:rPr lang="en-US"/>
              <a:t>St. Francis Hospital, The Heart Center </a:t>
            </a:r>
          </a:p>
        </p:txBody>
      </p:sp>
      <p:sp>
        <p:nvSpPr>
          <p:cNvPr id="3" name="Content Placeholder 2">
            <a:extLst>
              <a:ext uri="{FF2B5EF4-FFF2-40B4-BE49-F238E27FC236}">
                <a16:creationId xmlns:a16="http://schemas.microsoft.com/office/drawing/2014/main" id="{53513145-B37B-410A-A3DF-091450E4B49D}"/>
              </a:ext>
            </a:extLst>
          </p:cNvPr>
          <p:cNvSpPr>
            <a:spLocks noGrp="1"/>
          </p:cNvSpPr>
          <p:nvPr>
            <p:ph idx="1"/>
          </p:nvPr>
        </p:nvSpPr>
        <p:spPr/>
        <p:txBody>
          <a:bodyPr/>
          <a:lstStyle/>
          <a:p>
            <a:r>
              <a:rPr lang="en-US" sz="2800"/>
              <a:t>Med Surg Beds-224 </a:t>
            </a:r>
            <a:r>
              <a:rPr lang="en-US" sz="2800" b="1" u="sng"/>
              <a:t>(increase to 336)</a:t>
            </a:r>
          </a:p>
          <a:p>
            <a:pPr lvl="1"/>
            <a:r>
              <a:rPr lang="en-US" sz="2600" b="1" u="sng" strike="sngStrike"/>
              <a:t>115+ pts, 73 PUI, </a:t>
            </a:r>
            <a:r>
              <a:rPr lang="en-US" sz="2600" b="1" u="sng"/>
              <a:t>147+ pts, 66 PUI</a:t>
            </a:r>
          </a:p>
          <a:p>
            <a:r>
              <a:rPr lang="en-US" sz="2800"/>
              <a:t>ICU Beds-60 </a:t>
            </a:r>
            <a:r>
              <a:rPr lang="en-US" sz="2800" b="1" u="sng"/>
              <a:t>(increase to 94</a:t>
            </a:r>
            <a:r>
              <a:rPr lang="en-US" sz="2800"/>
              <a:t>)</a:t>
            </a:r>
          </a:p>
          <a:p>
            <a:r>
              <a:rPr lang="en-US" sz="2800"/>
              <a:t>Operating Rooms-</a:t>
            </a:r>
            <a:r>
              <a:rPr lang="en-US" sz="2800" strike="sngStrike"/>
              <a:t>20</a:t>
            </a:r>
            <a:r>
              <a:rPr lang="en-US" sz="2800"/>
              <a:t>  </a:t>
            </a:r>
            <a:r>
              <a:rPr lang="en-US" sz="2800" b="1"/>
              <a:t>6</a:t>
            </a:r>
          </a:p>
          <a:p>
            <a:pPr lvl="1"/>
            <a:r>
              <a:rPr lang="en-US" sz="2800"/>
              <a:t>Cardiac OR-6</a:t>
            </a:r>
          </a:p>
          <a:p>
            <a:pPr lvl="1"/>
            <a:r>
              <a:rPr lang="en-US" sz="2800" strike="sngStrike" err="1"/>
              <a:t>DeMatteis</a:t>
            </a:r>
            <a:r>
              <a:rPr lang="en-US" sz="2800" strike="sngStrike"/>
              <a:t> OR-14</a:t>
            </a:r>
          </a:p>
          <a:p>
            <a:r>
              <a:rPr lang="en-US" sz="2800"/>
              <a:t>Total Ventilators Available- </a:t>
            </a:r>
            <a:r>
              <a:rPr lang="en-US" sz="2800" strike="sngStrike"/>
              <a:t>60</a:t>
            </a:r>
            <a:r>
              <a:rPr lang="en-US" sz="2800"/>
              <a:t> </a:t>
            </a:r>
            <a:r>
              <a:rPr lang="en-US" sz="2800" b="1" strike="sngStrike"/>
              <a:t>14</a:t>
            </a:r>
            <a:r>
              <a:rPr lang="en-US" sz="2800" b="1"/>
              <a:t>  8  6</a:t>
            </a:r>
          </a:p>
          <a:p>
            <a:r>
              <a:rPr lang="en-US" sz="2800"/>
              <a:t>East Hills ASC-</a:t>
            </a:r>
            <a:r>
              <a:rPr lang="en-US" sz="2800" strike="sngStrike"/>
              <a:t>5</a:t>
            </a:r>
            <a:r>
              <a:rPr lang="en-US" sz="2800"/>
              <a:t>  </a:t>
            </a:r>
            <a:r>
              <a:rPr lang="en-US" sz="2800" b="1"/>
              <a:t>2</a:t>
            </a:r>
          </a:p>
          <a:p>
            <a:endParaRPr lang="en-US"/>
          </a:p>
        </p:txBody>
      </p:sp>
      <p:sp>
        <p:nvSpPr>
          <p:cNvPr id="4" name="Date Placeholder 3">
            <a:extLst>
              <a:ext uri="{FF2B5EF4-FFF2-40B4-BE49-F238E27FC236}">
                <a16:creationId xmlns:a16="http://schemas.microsoft.com/office/drawing/2014/main" id="{ED015476-B7DF-4316-B825-086CA4605247}"/>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4106866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9745-DD9A-4AC5-8CFB-9090FF68662D}"/>
              </a:ext>
            </a:extLst>
          </p:cNvPr>
          <p:cNvSpPr>
            <a:spLocks noGrp="1"/>
          </p:cNvSpPr>
          <p:nvPr>
            <p:ph type="title"/>
          </p:nvPr>
        </p:nvSpPr>
        <p:spPr/>
        <p:txBody>
          <a:bodyPr/>
          <a:lstStyle/>
          <a:p>
            <a:r>
              <a:rPr lang="en-US"/>
              <a:t>Communication with Regional Anesthesia Leadership</a:t>
            </a:r>
          </a:p>
        </p:txBody>
      </p:sp>
      <p:sp>
        <p:nvSpPr>
          <p:cNvPr id="3" name="Content Placeholder 2">
            <a:extLst>
              <a:ext uri="{FF2B5EF4-FFF2-40B4-BE49-F238E27FC236}">
                <a16:creationId xmlns:a16="http://schemas.microsoft.com/office/drawing/2014/main" id="{4EBCE24C-04E6-44F8-9235-7399982ECFF3}"/>
              </a:ext>
            </a:extLst>
          </p:cNvPr>
          <p:cNvSpPr>
            <a:spLocks noGrp="1"/>
          </p:cNvSpPr>
          <p:nvPr>
            <p:ph idx="1"/>
          </p:nvPr>
        </p:nvSpPr>
        <p:spPr/>
        <p:txBody>
          <a:bodyPr/>
          <a:lstStyle/>
          <a:p>
            <a:r>
              <a:rPr lang="en-US" sz="2800"/>
              <a:t>Anesthesia private practices traditionally exist in silos</a:t>
            </a:r>
          </a:p>
          <a:p>
            <a:r>
              <a:rPr lang="en-US" sz="2800"/>
              <a:t>Group texts, conference calls, video conference</a:t>
            </a:r>
          </a:p>
          <a:p>
            <a:r>
              <a:rPr lang="en-US" sz="2800"/>
              <a:t>Sharing </a:t>
            </a:r>
          </a:p>
          <a:p>
            <a:pPr lvl="1"/>
            <a:r>
              <a:rPr lang="en-US" sz="2800"/>
              <a:t>Clinical experiences </a:t>
            </a:r>
          </a:p>
          <a:p>
            <a:pPr lvl="1"/>
            <a:r>
              <a:rPr lang="en-US" sz="2800"/>
              <a:t>PPE availability </a:t>
            </a:r>
          </a:p>
          <a:p>
            <a:pPr lvl="1"/>
            <a:r>
              <a:rPr lang="en-US" sz="2800"/>
              <a:t>Workforce allocations</a:t>
            </a:r>
          </a:p>
          <a:p>
            <a:pPr lvl="1"/>
            <a:r>
              <a:rPr lang="en-US" sz="2800"/>
              <a:t>Reimbursement strategies</a:t>
            </a:r>
          </a:p>
          <a:p>
            <a:endParaRPr lang="en-US"/>
          </a:p>
        </p:txBody>
      </p:sp>
      <p:sp>
        <p:nvSpPr>
          <p:cNvPr id="4" name="Date Placeholder 3">
            <a:extLst>
              <a:ext uri="{FF2B5EF4-FFF2-40B4-BE49-F238E27FC236}">
                <a16:creationId xmlns:a16="http://schemas.microsoft.com/office/drawing/2014/main" id="{13A92CCF-2928-4532-A1B7-2513A0AEE94B}"/>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3261339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524B-64DD-49BF-ABCE-4007F1EE4CF5}"/>
              </a:ext>
            </a:extLst>
          </p:cNvPr>
          <p:cNvSpPr>
            <a:spLocks noGrp="1"/>
          </p:cNvSpPr>
          <p:nvPr>
            <p:ph type="title"/>
          </p:nvPr>
        </p:nvSpPr>
        <p:spPr/>
        <p:txBody>
          <a:bodyPr/>
          <a:lstStyle/>
          <a:p>
            <a:r>
              <a:rPr lang="en-US"/>
              <a:t>Internal Communication</a:t>
            </a:r>
          </a:p>
        </p:txBody>
      </p:sp>
      <p:sp>
        <p:nvSpPr>
          <p:cNvPr id="3" name="Content Placeholder 2">
            <a:extLst>
              <a:ext uri="{FF2B5EF4-FFF2-40B4-BE49-F238E27FC236}">
                <a16:creationId xmlns:a16="http://schemas.microsoft.com/office/drawing/2014/main" id="{5F78D4EC-4F9A-4741-AC03-F44F841E57D7}"/>
              </a:ext>
            </a:extLst>
          </p:cNvPr>
          <p:cNvSpPr>
            <a:spLocks noGrp="1"/>
          </p:cNvSpPr>
          <p:nvPr>
            <p:ph idx="1"/>
          </p:nvPr>
        </p:nvSpPr>
        <p:spPr/>
        <p:txBody>
          <a:bodyPr/>
          <a:lstStyle/>
          <a:p>
            <a:r>
              <a:rPr lang="en-US" sz="2800"/>
              <a:t>ER, Critical Care, Respiratory Therapy</a:t>
            </a:r>
          </a:p>
          <a:p>
            <a:r>
              <a:rPr lang="en-US" sz="2800"/>
              <a:t>Group</a:t>
            </a:r>
          </a:p>
          <a:p>
            <a:r>
              <a:rPr lang="en-US" sz="2800"/>
              <a:t>Plan for Intubations</a:t>
            </a:r>
          </a:p>
          <a:p>
            <a:pPr lvl="1"/>
            <a:r>
              <a:rPr lang="en-US" sz="2800"/>
              <a:t>Prior to crisis vs present</a:t>
            </a:r>
          </a:p>
          <a:p>
            <a:pPr lvl="1"/>
            <a:r>
              <a:rPr lang="en-US" sz="2800"/>
              <a:t>Who?  When?  How?</a:t>
            </a:r>
          </a:p>
          <a:p>
            <a:r>
              <a:rPr lang="en-US" sz="2800"/>
              <a:t>Critical Care Coverage/Anesthesia Availability</a:t>
            </a:r>
          </a:p>
          <a:p>
            <a:endParaRPr lang="en-US"/>
          </a:p>
        </p:txBody>
      </p:sp>
      <p:sp>
        <p:nvSpPr>
          <p:cNvPr id="4" name="Date Placeholder 3">
            <a:extLst>
              <a:ext uri="{FF2B5EF4-FFF2-40B4-BE49-F238E27FC236}">
                <a16:creationId xmlns:a16="http://schemas.microsoft.com/office/drawing/2014/main" id="{AB6246F1-1DB1-403A-AE03-FA326C99E0D4}"/>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235646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34AA-DBD5-403D-A5F2-017B741C6B07}"/>
              </a:ext>
            </a:extLst>
          </p:cNvPr>
          <p:cNvSpPr>
            <a:spLocks noGrp="1"/>
          </p:cNvSpPr>
          <p:nvPr>
            <p:ph type="title"/>
          </p:nvPr>
        </p:nvSpPr>
        <p:spPr/>
        <p:txBody>
          <a:bodyPr/>
          <a:lstStyle/>
          <a:p>
            <a:r>
              <a:rPr lang="en-US"/>
              <a:t>Surgical Case Review Committee</a:t>
            </a:r>
          </a:p>
        </p:txBody>
      </p:sp>
      <p:sp>
        <p:nvSpPr>
          <p:cNvPr id="3" name="Content Placeholder 2">
            <a:extLst>
              <a:ext uri="{FF2B5EF4-FFF2-40B4-BE49-F238E27FC236}">
                <a16:creationId xmlns:a16="http://schemas.microsoft.com/office/drawing/2014/main" id="{FA8BD422-A1A3-43B8-895F-5F7503D3089F}"/>
              </a:ext>
            </a:extLst>
          </p:cNvPr>
          <p:cNvSpPr>
            <a:spLocks noGrp="1"/>
          </p:cNvSpPr>
          <p:nvPr>
            <p:ph idx="1"/>
          </p:nvPr>
        </p:nvSpPr>
        <p:spPr/>
        <p:txBody>
          <a:bodyPr/>
          <a:lstStyle/>
          <a:p>
            <a:r>
              <a:rPr lang="en-US" sz="2800"/>
              <a:t>Background</a:t>
            </a:r>
          </a:p>
          <a:p>
            <a:pPr lvl="1"/>
            <a:r>
              <a:rPr lang="en-US" sz="2600"/>
              <a:t>Cuomo mandate to suspend elective surgery</a:t>
            </a:r>
          </a:p>
          <a:p>
            <a:r>
              <a:rPr lang="en-US" sz="2800"/>
              <a:t>Members</a:t>
            </a:r>
          </a:p>
          <a:p>
            <a:pPr lvl="1"/>
            <a:r>
              <a:rPr lang="en-US" sz="2600"/>
              <a:t>Surgical chiefs, anesthesia, nursing, scheduling</a:t>
            </a:r>
          </a:p>
          <a:p>
            <a:r>
              <a:rPr lang="en-US" sz="2800"/>
              <a:t>Format</a:t>
            </a:r>
          </a:p>
          <a:p>
            <a:pPr lvl="1"/>
            <a:r>
              <a:rPr lang="en-US" sz="2600"/>
              <a:t>Urgency</a:t>
            </a:r>
          </a:p>
          <a:p>
            <a:pPr lvl="1"/>
            <a:r>
              <a:rPr lang="en-US" sz="2600"/>
              <a:t>Logistics (LOS, need for critical care)</a:t>
            </a:r>
          </a:p>
          <a:p>
            <a:r>
              <a:rPr lang="en-US" sz="2800"/>
              <a:t>Options (ASC)</a:t>
            </a:r>
          </a:p>
          <a:p>
            <a:endParaRPr lang="en-US"/>
          </a:p>
        </p:txBody>
      </p:sp>
      <p:sp>
        <p:nvSpPr>
          <p:cNvPr id="4" name="Date Placeholder 3">
            <a:extLst>
              <a:ext uri="{FF2B5EF4-FFF2-40B4-BE49-F238E27FC236}">
                <a16:creationId xmlns:a16="http://schemas.microsoft.com/office/drawing/2014/main" id="{1CD69624-D91D-4F1A-ABD9-C3EEA36F7087}"/>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3565394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B88F-6C55-44BB-B353-6154A5D81C28}"/>
              </a:ext>
            </a:extLst>
          </p:cNvPr>
          <p:cNvSpPr>
            <a:spLocks noGrp="1"/>
          </p:cNvSpPr>
          <p:nvPr>
            <p:ph type="title"/>
          </p:nvPr>
        </p:nvSpPr>
        <p:spPr/>
        <p:txBody>
          <a:bodyPr/>
          <a:lstStyle/>
          <a:p>
            <a:r>
              <a:rPr lang="en-US"/>
              <a:t>Private Practice Concerns</a:t>
            </a:r>
          </a:p>
        </p:txBody>
      </p:sp>
      <p:sp>
        <p:nvSpPr>
          <p:cNvPr id="3" name="Content Placeholder 2">
            <a:extLst>
              <a:ext uri="{FF2B5EF4-FFF2-40B4-BE49-F238E27FC236}">
                <a16:creationId xmlns:a16="http://schemas.microsoft.com/office/drawing/2014/main" id="{C9D46891-DE8E-409C-A92D-DFC50328568B}"/>
              </a:ext>
            </a:extLst>
          </p:cNvPr>
          <p:cNvSpPr>
            <a:spLocks noGrp="1"/>
          </p:cNvSpPr>
          <p:nvPr>
            <p:ph idx="1"/>
          </p:nvPr>
        </p:nvSpPr>
        <p:spPr/>
        <p:txBody>
          <a:bodyPr>
            <a:normAutofit/>
          </a:bodyPr>
          <a:lstStyle/>
          <a:p>
            <a:r>
              <a:rPr lang="en-US" sz="2800"/>
              <a:t>New York Cardiovascular Anesthesiologists, PC (NYCA)</a:t>
            </a:r>
          </a:p>
          <a:p>
            <a:r>
              <a:rPr lang="en-US" sz="2800"/>
              <a:t>Key Support Systems</a:t>
            </a:r>
          </a:p>
          <a:p>
            <a:r>
              <a:rPr lang="en-US" sz="2800"/>
              <a:t>Communication</a:t>
            </a:r>
          </a:p>
          <a:p>
            <a:r>
              <a:rPr lang="en-US" sz="2800"/>
              <a:t>Financial Considerations</a:t>
            </a:r>
          </a:p>
          <a:p>
            <a:r>
              <a:rPr lang="en-US" sz="2800"/>
              <a:t>Lessons learned</a:t>
            </a:r>
          </a:p>
        </p:txBody>
      </p:sp>
      <p:sp>
        <p:nvSpPr>
          <p:cNvPr id="4" name="Date Placeholder 3">
            <a:extLst>
              <a:ext uri="{FF2B5EF4-FFF2-40B4-BE49-F238E27FC236}">
                <a16:creationId xmlns:a16="http://schemas.microsoft.com/office/drawing/2014/main" id="{FE51CEA1-0761-4856-8BEA-4B48DBA9F9AB}"/>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3513065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744DF-9BB2-4CFF-A4D9-637F358DAE3C}"/>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F49A2725-BB24-481E-AC6E-5A953E5D69FB}"/>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r>
              <a:rPr lang="en-US" sz="2800"/>
              <a:t>At the end of this course, learners will be able to:</a:t>
            </a:r>
          </a:p>
          <a:p>
            <a:pPr marL="0" indent="0">
              <a:buNone/>
            </a:pPr>
            <a:endParaRPr lang="en-US" sz="2800"/>
          </a:p>
          <a:p>
            <a:pPr>
              <a:buFont typeface=".AppleSystemUIFont"/>
              <a:buChar char="–"/>
            </a:pPr>
            <a:r>
              <a:rPr lang="en-US" sz="2800">
                <a:ea typeface="+mn-lt"/>
                <a:cs typeface="+mn-lt"/>
              </a:rPr>
              <a:t>Explain how colleagues in COVID-19 hotspots are combatting the virus. </a:t>
            </a:r>
            <a:endParaRPr lang="en-US"/>
          </a:p>
          <a:p>
            <a:pPr>
              <a:buFont typeface=".AppleSystemUIFont"/>
              <a:buChar char="–"/>
            </a:pPr>
            <a:r>
              <a:rPr lang="en-GB" sz="2800">
                <a:ea typeface="+mn-lt"/>
                <a:cs typeface="+mn-lt"/>
              </a:rPr>
              <a:t>List the strategies for billing options and resources available through the SBA and the CARES ACT, as well as strategies that ASA is exploring with Congress to ensure that the specialty’s economic health is part of the next funding package.  </a:t>
            </a:r>
            <a:endParaRPr lang="en-US" sz="2800">
              <a:ea typeface="+mn-lt"/>
              <a:cs typeface="+mn-lt"/>
            </a:endParaRPr>
          </a:p>
          <a:p>
            <a:pPr lvl="1"/>
            <a:endParaRPr lang="en-US" sz="2400">
              <a:cs typeface="Arial" panose="020B0604020202020204"/>
            </a:endParaRPr>
          </a:p>
          <a:p>
            <a:endParaRPr lang="en-US" sz="2400">
              <a:cs typeface="Arial" panose="020B0604020202020204"/>
            </a:endParaRPr>
          </a:p>
        </p:txBody>
      </p:sp>
      <p:sp>
        <p:nvSpPr>
          <p:cNvPr id="4" name="Date Placeholder 3">
            <a:extLst>
              <a:ext uri="{FF2B5EF4-FFF2-40B4-BE49-F238E27FC236}">
                <a16:creationId xmlns:a16="http://schemas.microsoft.com/office/drawing/2014/main" id="{263881FF-35F8-4D76-83BF-8A19537446E0}"/>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1444912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0748-DA32-4834-AF8C-582E61781D5B}"/>
              </a:ext>
            </a:extLst>
          </p:cNvPr>
          <p:cNvSpPr>
            <a:spLocks noGrp="1"/>
          </p:cNvSpPr>
          <p:nvPr>
            <p:ph type="title"/>
          </p:nvPr>
        </p:nvSpPr>
        <p:spPr/>
        <p:txBody>
          <a:bodyPr/>
          <a:lstStyle/>
          <a:p>
            <a:r>
              <a:rPr lang="en-US"/>
              <a:t>NYCA, PC</a:t>
            </a:r>
          </a:p>
        </p:txBody>
      </p:sp>
      <p:sp>
        <p:nvSpPr>
          <p:cNvPr id="3" name="Content Placeholder 2">
            <a:extLst>
              <a:ext uri="{FF2B5EF4-FFF2-40B4-BE49-F238E27FC236}">
                <a16:creationId xmlns:a16="http://schemas.microsoft.com/office/drawing/2014/main" id="{8522BCD4-BFE7-4DC1-B7D7-E81F78A1FC4D}"/>
              </a:ext>
            </a:extLst>
          </p:cNvPr>
          <p:cNvSpPr>
            <a:spLocks noGrp="1"/>
          </p:cNvSpPr>
          <p:nvPr>
            <p:ph idx="1"/>
          </p:nvPr>
        </p:nvSpPr>
        <p:spPr/>
        <p:txBody>
          <a:bodyPr/>
          <a:lstStyle/>
          <a:p>
            <a:r>
              <a:rPr lang="en-US" sz="2800"/>
              <a:t>Total Employees-50</a:t>
            </a:r>
          </a:p>
          <a:p>
            <a:pPr lvl="1"/>
            <a:r>
              <a:rPr lang="en-US" sz="2800"/>
              <a:t>Shareholders-28</a:t>
            </a:r>
          </a:p>
          <a:p>
            <a:pPr lvl="1"/>
            <a:r>
              <a:rPr lang="en-US" sz="2800"/>
              <a:t>Call Taking Physicians-31</a:t>
            </a:r>
          </a:p>
          <a:p>
            <a:pPr lvl="1"/>
            <a:r>
              <a:rPr lang="en-US" sz="2800"/>
              <a:t>Non-Call Taking Physicians-4</a:t>
            </a:r>
          </a:p>
          <a:p>
            <a:pPr lvl="1"/>
            <a:r>
              <a:rPr lang="en-US" sz="2800"/>
              <a:t>CRNAs </a:t>
            </a:r>
          </a:p>
          <a:p>
            <a:pPr lvl="2"/>
            <a:r>
              <a:rPr lang="en-US" sz="2800"/>
              <a:t>FT-8</a:t>
            </a:r>
          </a:p>
          <a:p>
            <a:pPr lvl="2"/>
            <a:r>
              <a:rPr lang="en-US" sz="2800"/>
              <a:t>Per-diem-8</a:t>
            </a:r>
          </a:p>
          <a:p>
            <a:pPr lvl="1"/>
            <a:r>
              <a:rPr lang="en-US" sz="2800"/>
              <a:t>Office Staff-7</a:t>
            </a:r>
          </a:p>
          <a:p>
            <a:endParaRPr lang="en-US"/>
          </a:p>
        </p:txBody>
      </p:sp>
      <p:sp>
        <p:nvSpPr>
          <p:cNvPr id="4" name="Date Placeholder 3">
            <a:extLst>
              <a:ext uri="{FF2B5EF4-FFF2-40B4-BE49-F238E27FC236}">
                <a16:creationId xmlns:a16="http://schemas.microsoft.com/office/drawing/2014/main" id="{6D2ECCB5-ED95-45AF-94DB-E64A364C2A56}"/>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362461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7DD0-44DA-4735-9C0F-98FD58F3A792}"/>
              </a:ext>
            </a:extLst>
          </p:cNvPr>
          <p:cNvSpPr>
            <a:spLocks noGrp="1"/>
          </p:cNvSpPr>
          <p:nvPr>
            <p:ph type="title"/>
          </p:nvPr>
        </p:nvSpPr>
        <p:spPr/>
        <p:txBody>
          <a:bodyPr/>
          <a:lstStyle/>
          <a:p>
            <a:r>
              <a:rPr lang="en-US"/>
              <a:t>Key Support Systems</a:t>
            </a:r>
          </a:p>
        </p:txBody>
      </p:sp>
      <p:sp>
        <p:nvSpPr>
          <p:cNvPr id="3" name="Content Placeholder 2">
            <a:extLst>
              <a:ext uri="{FF2B5EF4-FFF2-40B4-BE49-F238E27FC236}">
                <a16:creationId xmlns:a16="http://schemas.microsoft.com/office/drawing/2014/main" id="{F07F9964-4661-4505-995C-74A5E467B937}"/>
              </a:ext>
            </a:extLst>
          </p:cNvPr>
          <p:cNvSpPr>
            <a:spLocks noGrp="1"/>
          </p:cNvSpPr>
          <p:nvPr>
            <p:ph idx="1"/>
          </p:nvPr>
        </p:nvSpPr>
        <p:spPr/>
        <p:txBody>
          <a:bodyPr/>
          <a:lstStyle/>
          <a:p>
            <a:r>
              <a:rPr lang="en-US" sz="2800"/>
              <a:t>Legal</a:t>
            </a:r>
          </a:p>
          <a:p>
            <a:r>
              <a:rPr lang="en-US" sz="2800"/>
              <a:t>Accountant</a:t>
            </a:r>
          </a:p>
          <a:p>
            <a:r>
              <a:rPr lang="en-US" sz="2800"/>
              <a:t>Banker</a:t>
            </a:r>
          </a:p>
          <a:p>
            <a:r>
              <a:rPr lang="en-US" sz="2800"/>
              <a:t>Revenue Cycle Management </a:t>
            </a:r>
          </a:p>
          <a:p>
            <a:endParaRPr lang="en-US"/>
          </a:p>
        </p:txBody>
      </p:sp>
      <p:sp>
        <p:nvSpPr>
          <p:cNvPr id="4" name="Date Placeholder 3">
            <a:extLst>
              <a:ext uri="{FF2B5EF4-FFF2-40B4-BE49-F238E27FC236}">
                <a16:creationId xmlns:a16="http://schemas.microsoft.com/office/drawing/2014/main" id="{626324B9-FF86-42E8-B842-6BB5FB01EAFA}"/>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685598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1E0D-D328-4438-B85D-F71E64D8BDC2}"/>
              </a:ext>
            </a:extLst>
          </p:cNvPr>
          <p:cNvSpPr>
            <a:spLocks noGrp="1"/>
          </p:cNvSpPr>
          <p:nvPr>
            <p:ph type="title"/>
          </p:nvPr>
        </p:nvSpPr>
        <p:spPr/>
        <p:txBody>
          <a:bodyPr/>
          <a:lstStyle/>
          <a:p>
            <a:r>
              <a:rPr lang="en-US"/>
              <a:t>Communication</a:t>
            </a:r>
          </a:p>
        </p:txBody>
      </p:sp>
      <p:sp>
        <p:nvSpPr>
          <p:cNvPr id="3" name="Content Placeholder 2">
            <a:extLst>
              <a:ext uri="{FF2B5EF4-FFF2-40B4-BE49-F238E27FC236}">
                <a16:creationId xmlns:a16="http://schemas.microsoft.com/office/drawing/2014/main" id="{6B272E3C-F6DF-4DCF-B7AA-223D749D921C}"/>
              </a:ext>
            </a:extLst>
          </p:cNvPr>
          <p:cNvSpPr>
            <a:spLocks noGrp="1"/>
          </p:cNvSpPr>
          <p:nvPr>
            <p:ph idx="1"/>
          </p:nvPr>
        </p:nvSpPr>
        <p:spPr/>
        <p:txBody>
          <a:bodyPr/>
          <a:lstStyle/>
          <a:p>
            <a:r>
              <a:rPr lang="en-US" sz="2800"/>
              <a:t>Frequent emails</a:t>
            </a:r>
          </a:p>
          <a:p>
            <a:r>
              <a:rPr lang="en-US" sz="2800"/>
              <a:t>Video conferencing</a:t>
            </a:r>
          </a:p>
          <a:p>
            <a:pPr lvl="1"/>
            <a:r>
              <a:rPr lang="en-US" sz="2400"/>
              <a:t>CRNAs</a:t>
            </a:r>
          </a:p>
          <a:p>
            <a:pPr lvl="1"/>
            <a:r>
              <a:rPr lang="en-US" sz="2400"/>
              <a:t>Shareholders</a:t>
            </a:r>
          </a:p>
          <a:p>
            <a:endParaRPr lang="en-US"/>
          </a:p>
        </p:txBody>
      </p:sp>
      <p:sp>
        <p:nvSpPr>
          <p:cNvPr id="4" name="Date Placeholder 3">
            <a:extLst>
              <a:ext uri="{FF2B5EF4-FFF2-40B4-BE49-F238E27FC236}">
                <a16:creationId xmlns:a16="http://schemas.microsoft.com/office/drawing/2014/main" id="{155D8F7E-9913-4784-B792-066B1049E08D}"/>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2164279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FBD5-3509-4ACE-8F86-083752E4B5F9}"/>
              </a:ext>
            </a:extLst>
          </p:cNvPr>
          <p:cNvSpPr>
            <a:spLocks noGrp="1"/>
          </p:cNvSpPr>
          <p:nvPr>
            <p:ph type="title"/>
          </p:nvPr>
        </p:nvSpPr>
        <p:spPr/>
        <p:txBody>
          <a:bodyPr/>
          <a:lstStyle/>
          <a:p>
            <a:r>
              <a:rPr lang="en-US"/>
              <a:t>Financial Considerations</a:t>
            </a:r>
          </a:p>
        </p:txBody>
      </p:sp>
      <p:sp>
        <p:nvSpPr>
          <p:cNvPr id="3" name="Content Placeholder 2">
            <a:extLst>
              <a:ext uri="{FF2B5EF4-FFF2-40B4-BE49-F238E27FC236}">
                <a16:creationId xmlns:a16="http://schemas.microsoft.com/office/drawing/2014/main" id="{796C3638-490F-4A22-8D17-EFE27232A9CB}"/>
              </a:ext>
            </a:extLst>
          </p:cNvPr>
          <p:cNvSpPr>
            <a:spLocks noGrp="1"/>
          </p:cNvSpPr>
          <p:nvPr>
            <p:ph idx="1"/>
          </p:nvPr>
        </p:nvSpPr>
        <p:spPr/>
        <p:txBody>
          <a:bodyPr/>
          <a:lstStyle/>
          <a:p>
            <a:r>
              <a:rPr lang="en-US" sz="2800"/>
              <a:t>Shareholder Payroll </a:t>
            </a:r>
          </a:p>
          <a:p>
            <a:pPr lvl="1"/>
            <a:r>
              <a:rPr lang="en-US" sz="2800"/>
              <a:t>Evaluate Accounts Receivable </a:t>
            </a:r>
          </a:p>
          <a:p>
            <a:pPr lvl="1"/>
            <a:r>
              <a:rPr lang="en-US" sz="2800"/>
              <a:t>“Flatten the Curve”</a:t>
            </a:r>
          </a:p>
          <a:p>
            <a:r>
              <a:rPr lang="en-US" sz="2800"/>
              <a:t>Staffing</a:t>
            </a:r>
          </a:p>
          <a:p>
            <a:pPr lvl="1"/>
            <a:r>
              <a:rPr lang="en-US" sz="2800"/>
              <a:t>Per-diem staff</a:t>
            </a:r>
          </a:p>
          <a:p>
            <a:pPr lvl="1"/>
            <a:r>
              <a:rPr lang="en-US" sz="2800"/>
              <a:t>FT Employee CRNAs and physicians </a:t>
            </a:r>
          </a:p>
          <a:p>
            <a:r>
              <a:rPr lang="en-US" sz="2800"/>
              <a:t>CRNAs as ICU RNs</a:t>
            </a:r>
          </a:p>
          <a:p>
            <a:r>
              <a:rPr lang="en-US" sz="2800"/>
              <a:t>Transparency</a:t>
            </a:r>
          </a:p>
          <a:p>
            <a:endParaRPr lang="en-US"/>
          </a:p>
        </p:txBody>
      </p:sp>
      <p:sp>
        <p:nvSpPr>
          <p:cNvPr id="4" name="Date Placeholder 3">
            <a:extLst>
              <a:ext uri="{FF2B5EF4-FFF2-40B4-BE49-F238E27FC236}">
                <a16:creationId xmlns:a16="http://schemas.microsoft.com/office/drawing/2014/main" id="{503A5C91-8956-45F3-BFDA-194104756A0C}"/>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2949698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4FD3-613E-4C83-BDE1-C2362107BCCD}"/>
              </a:ext>
            </a:extLst>
          </p:cNvPr>
          <p:cNvSpPr>
            <a:spLocks noGrp="1"/>
          </p:cNvSpPr>
          <p:nvPr>
            <p:ph type="title"/>
          </p:nvPr>
        </p:nvSpPr>
        <p:spPr/>
        <p:txBody>
          <a:bodyPr/>
          <a:lstStyle/>
          <a:p>
            <a:r>
              <a:rPr lang="en-US"/>
              <a:t>Financial options to be considered</a:t>
            </a:r>
          </a:p>
        </p:txBody>
      </p:sp>
      <p:sp>
        <p:nvSpPr>
          <p:cNvPr id="3" name="Content Placeholder 2">
            <a:extLst>
              <a:ext uri="{FF2B5EF4-FFF2-40B4-BE49-F238E27FC236}">
                <a16:creationId xmlns:a16="http://schemas.microsoft.com/office/drawing/2014/main" id="{F2DED775-A32D-4B81-81B3-9D5E4B41D61F}"/>
              </a:ext>
            </a:extLst>
          </p:cNvPr>
          <p:cNvSpPr>
            <a:spLocks noGrp="1"/>
          </p:cNvSpPr>
          <p:nvPr>
            <p:ph idx="1"/>
          </p:nvPr>
        </p:nvSpPr>
        <p:spPr/>
        <p:txBody>
          <a:bodyPr/>
          <a:lstStyle/>
          <a:p>
            <a:r>
              <a:rPr lang="en-US" sz="2800"/>
              <a:t>Critical care coverage</a:t>
            </a:r>
          </a:p>
          <a:p>
            <a:pPr lvl="1"/>
            <a:r>
              <a:rPr lang="en-US" sz="2800"/>
              <a:t>CRNAs as ICU RNs</a:t>
            </a:r>
          </a:p>
          <a:p>
            <a:pPr lvl="1"/>
            <a:r>
              <a:rPr lang="en-US" sz="2800"/>
              <a:t>Critical Care Anesthesiologists </a:t>
            </a:r>
          </a:p>
          <a:p>
            <a:pPr lvl="1"/>
            <a:r>
              <a:rPr lang="en-US" sz="2800"/>
              <a:t>FFS vs hospital support</a:t>
            </a:r>
          </a:p>
          <a:p>
            <a:r>
              <a:rPr lang="en-US" sz="2800"/>
              <a:t>24/7 anesthesia/intubation/line coverage</a:t>
            </a:r>
          </a:p>
          <a:p>
            <a:pPr lvl="1"/>
            <a:r>
              <a:rPr lang="en-US" sz="2800"/>
              <a:t>Hospital support </a:t>
            </a:r>
          </a:p>
          <a:p>
            <a:r>
              <a:rPr lang="en-US" sz="2800"/>
              <a:t>SBA loans/Medicare Advance/Line of credit</a:t>
            </a:r>
          </a:p>
          <a:p>
            <a:endParaRPr lang="en-US"/>
          </a:p>
        </p:txBody>
      </p:sp>
      <p:sp>
        <p:nvSpPr>
          <p:cNvPr id="4" name="Date Placeholder 3">
            <a:extLst>
              <a:ext uri="{FF2B5EF4-FFF2-40B4-BE49-F238E27FC236}">
                <a16:creationId xmlns:a16="http://schemas.microsoft.com/office/drawing/2014/main" id="{B03CCB4C-99DD-48EE-993E-9875AE992F96}"/>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2827344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9A8B-E83A-4316-BDB6-12E52DE5C476}"/>
              </a:ext>
            </a:extLst>
          </p:cNvPr>
          <p:cNvSpPr>
            <a:spLocks noGrp="1"/>
          </p:cNvSpPr>
          <p:nvPr>
            <p:ph type="title"/>
          </p:nvPr>
        </p:nvSpPr>
        <p:spPr/>
        <p:txBody>
          <a:bodyPr/>
          <a:lstStyle/>
          <a:p>
            <a:r>
              <a:rPr lang="en-US"/>
              <a:t>Lessons Learned</a:t>
            </a:r>
          </a:p>
        </p:txBody>
      </p:sp>
      <p:sp>
        <p:nvSpPr>
          <p:cNvPr id="3" name="Content Placeholder 2">
            <a:extLst>
              <a:ext uri="{FF2B5EF4-FFF2-40B4-BE49-F238E27FC236}">
                <a16:creationId xmlns:a16="http://schemas.microsoft.com/office/drawing/2014/main" id="{ED32850A-606E-4D80-A3F2-77F75D574645}"/>
              </a:ext>
            </a:extLst>
          </p:cNvPr>
          <p:cNvSpPr>
            <a:spLocks noGrp="1"/>
          </p:cNvSpPr>
          <p:nvPr>
            <p:ph idx="1"/>
          </p:nvPr>
        </p:nvSpPr>
        <p:spPr/>
        <p:txBody>
          <a:bodyPr/>
          <a:lstStyle/>
          <a:p>
            <a:r>
              <a:rPr lang="en-US" sz="2800"/>
              <a:t>Legal </a:t>
            </a:r>
            <a:r>
              <a:rPr lang="en-US" sz="2800" u="sng"/>
              <a:t>advice</a:t>
            </a:r>
          </a:p>
          <a:p>
            <a:r>
              <a:rPr lang="en-US" sz="2800"/>
              <a:t>Responsibility as business owners </a:t>
            </a:r>
          </a:p>
          <a:p>
            <a:pPr lvl="1"/>
            <a:r>
              <a:rPr lang="en-US" sz="2800"/>
              <a:t>“Share the pain”</a:t>
            </a:r>
          </a:p>
          <a:p>
            <a:r>
              <a:rPr lang="en-US" sz="2800"/>
              <a:t>Crowdsource ideas</a:t>
            </a:r>
          </a:p>
          <a:p>
            <a:r>
              <a:rPr lang="en-US" sz="2800"/>
              <a:t>Empathy</a:t>
            </a:r>
          </a:p>
          <a:p>
            <a:pPr lvl="1"/>
            <a:r>
              <a:rPr lang="en-US" sz="2800"/>
              <a:t>“Lead with compassion”</a:t>
            </a:r>
            <a:endParaRPr lang="en-US"/>
          </a:p>
        </p:txBody>
      </p:sp>
      <p:sp>
        <p:nvSpPr>
          <p:cNvPr id="4" name="Date Placeholder 3">
            <a:extLst>
              <a:ext uri="{FF2B5EF4-FFF2-40B4-BE49-F238E27FC236}">
                <a16:creationId xmlns:a16="http://schemas.microsoft.com/office/drawing/2014/main" id="{49F614B0-98D8-47A1-86A5-D4D554790614}"/>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2845317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screen shot of a television&#10;&#10;Description generated with high confidence">
            <a:extLst>
              <a:ext uri="{FF2B5EF4-FFF2-40B4-BE49-F238E27FC236}">
                <a16:creationId xmlns:a16="http://schemas.microsoft.com/office/drawing/2014/main" id="{2D750663-5E2C-47A5-A9AF-AFE09C1C7961}"/>
              </a:ext>
            </a:extLst>
          </p:cNvPr>
          <p:cNvPicPr>
            <a:picLocks noChangeAspect="1"/>
          </p:cNvPicPr>
          <p:nvPr/>
        </p:nvPicPr>
        <p:blipFill rotWithShape="1">
          <a:blip r:embed="rId2"/>
          <a:srcRect r="19" b="17998"/>
          <a:stretch/>
        </p:blipFill>
        <p:spPr>
          <a:xfrm>
            <a:off x="-111966" y="-48402"/>
            <a:ext cx="12312524" cy="5671219"/>
          </a:xfrm>
          <a:prstGeom prst="rect">
            <a:avLst/>
          </a:prstGeom>
        </p:spPr>
      </p:pic>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Panel Participants</a:t>
            </a:r>
          </a:p>
        </p:txBody>
      </p:sp>
    </p:spTree>
    <p:extLst>
      <p:ext uri="{BB962C8B-B14F-4D97-AF65-F5344CB8AC3E}">
        <p14:creationId xmlns:p14="http://schemas.microsoft.com/office/powerpoint/2010/main" val="2063657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4052" y="539770"/>
            <a:ext cx="7659834" cy="793523"/>
          </a:xfrm>
        </p:spPr>
        <p:txBody>
          <a:bodyPr>
            <a:normAutofit/>
          </a:bodyPr>
          <a:lstStyle/>
          <a:p>
            <a:r>
              <a:rPr lang="en-US">
                <a:ea typeface="+mj-lt"/>
                <a:cs typeface="+mj-lt"/>
              </a:rPr>
              <a:t>On The Ground – Practice Issues</a:t>
            </a:r>
          </a:p>
        </p:txBody>
      </p:sp>
      <p:sp>
        <p:nvSpPr>
          <p:cNvPr id="3" name="Subtitle 2"/>
          <p:cNvSpPr>
            <a:spLocks noGrp="1"/>
          </p:cNvSpPr>
          <p:nvPr>
            <p:ph type="subTitle" idx="1"/>
          </p:nvPr>
        </p:nvSpPr>
        <p:spPr/>
        <p:txBody>
          <a:bodyPr/>
          <a:lstStyle/>
          <a:p>
            <a:r>
              <a:rPr lang="en-US"/>
              <a:t>April 2, 2020</a:t>
            </a:r>
          </a:p>
        </p:txBody>
      </p:sp>
      <p:sp>
        <p:nvSpPr>
          <p:cNvPr id="4" name="Rectangle 3">
            <a:extLst>
              <a:ext uri="{FF2B5EF4-FFF2-40B4-BE49-F238E27FC236}">
                <a16:creationId xmlns:a16="http://schemas.microsoft.com/office/drawing/2014/main" id="{773BAB4B-565D-4EC1-A344-BC3384F43289}"/>
              </a:ext>
            </a:extLst>
          </p:cNvPr>
          <p:cNvSpPr/>
          <p:nvPr/>
        </p:nvSpPr>
        <p:spPr>
          <a:xfrm>
            <a:off x="7634028" y="1716927"/>
            <a:ext cx="3943350" cy="923330"/>
          </a:xfrm>
          <a:prstGeom prst="rect">
            <a:avLst/>
          </a:prstGeom>
        </p:spPr>
        <p:txBody>
          <a:bodyPr wrap="square" anchor="t">
            <a:spAutoFit/>
          </a:bodyPr>
          <a:lstStyle/>
          <a:p>
            <a:r>
              <a:rPr lang="en-US" b="1">
                <a:solidFill>
                  <a:schemeClr val="bg1"/>
                </a:solidFill>
              </a:rPr>
              <a:t>Stephen E. </a:t>
            </a:r>
            <a:r>
              <a:rPr lang="en-US" b="1" err="1">
                <a:solidFill>
                  <a:schemeClr val="bg1"/>
                </a:solidFill>
              </a:rPr>
              <a:t>Comess</a:t>
            </a:r>
            <a:endParaRPr lang="en-US" err="1">
              <a:solidFill>
                <a:schemeClr val="bg1"/>
              </a:solidFill>
            </a:endParaRPr>
          </a:p>
          <a:p>
            <a:r>
              <a:rPr lang="en-US">
                <a:solidFill>
                  <a:schemeClr val="bg1"/>
                </a:solidFill>
              </a:rPr>
              <a:t>Executive Director, </a:t>
            </a:r>
            <a:br>
              <a:rPr lang="en-US">
                <a:solidFill>
                  <a:schemeClr val="bg1"/>
                </a:solidFill>
              </a:rPr>
            </a:br>
            <a:r>
              <a:rPr lang="en-US">
                <a:solidFill>
                  <a:schemeClr val="bg1"/>
                </a:solidFill>
              </a:rPr>
              <a:t>United Anesthesia Services, P.C.</a:t>
            </a:r>
            <a:endParaRPr lang="en-US">
              <a:solidFill>
                <a:schemeClr val="bg1"/>
              </a:solidFill>
              <a:cs typeface="Arial" panose="020B0604020202020204"/>
            </a:endParaRPr>
          </a:p>
        </p:txBody>
      </p:sp>
    </p:spTree>
    <p:extLst>
      <p:ext uri="{BB962C8B-B14F-4D97-AF65-F5344CB8AC3E}">
        <p14:creationId xmlns:p14="http://schemas.microsoft.com/office/powerpoint/2010/main" val="2576722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A2EE5-3026-439F-A44B-92C176270384}"/>
              </a:ext>
            </a:extLst>
          </p:cNvPr>
          <p:cNvPicPr>
            <a:picLocks noChangeAspect="1"/>
          </p:cNvPicPr>
          <p:nvPr/>
        </p:nvPicPr>
        <p:blipFill>
          <a:blip r:embed="rId2"/>
          <a:stretch>
            <a:fillRect/>
          </a:stretch>
        </p:blipFill>
        <p:spPr>
          <a:xfrm>
            <a:off x="3729864" y="1"/>
            <a:ext cx="4732273" cy="6858000"/>
          </a:xfrm>
          <a:prstGeom prst="rect">
            <a:avLst/>
          </a:prstGeom>
          <a:noFill/>
          <a:ln w="12700">
            <a:solidFill>
              <a:schemeClr val="accent1"/>
            </a:solidFill>
          </a:ln>
        </p:spPr>
      </p:pic>
      <p:sp>
        <p:nvSpPr>
          <p:cNvPr id="4" name="TextBox 3">
            <a:extLst>
              <a:ext uri="{FF2B5EF4-FFF2-40B4-BE49-F238E27FC236}">
                <a16:creationId xmlns:a16="http://schemas.microsoft.com/office/drawing/2014/main" id="{70FED8DC-7A4E-4693-AC62-559CF1A67FB2}"/>
              </a:ext>
            </a:extLst>
          </p:cNvPr>
          <p:cNvSpPr txBox="1"/>
          <p:nvPr/>
        </p:nvSpPr>
        <p:spPr>
          <a:xfrm>
            <a:off x="8892989" y="6221506"/>
            <a:ext cx="3012141" cy="461665"/>
          </a:xfrm>
          <a:prstGeom prst="rect">
            <a:avLst/>
          </a:prstGeom>
          <a:noFill/>
        </p:spPr>
        <p:txBody>
          <a:bodyPr wrap="square" rtlCol="0">
            <a:spAutoFit/>
          </a:bodyPr>
          <a:lstStyle/>
          <a:p>
            <a:r>
              <a:rPr lang="en-US" sz="1200">
                <a:solidFill>
                  <a:schemeClr val="bg1">
                    <a:lumMod val="65000"/>
                  </a:schemeClr>
                </a:solidFill>
              </a:rPr>
              <a:t>PAUL SANCYA/ASSOCIATED PRESS</a:t>
            </a:r>
          </a:p>
          <a:p>
            <a:r>
              <a:rPr lang="en-US" sz="1200" i="1">
                <a:solidFill>
                  <a:schemeClr val="bg1">
                    <a:lumMod val="65000"/>
                  </a:schemeClr>
                </a:solidFill>
              </a:rPr>
              <a:t>Wall Street Journal</a:t>
            </a:r>
            <a:r>
              <a:rPr lang="en-US" sz="1200">
                <a:solidFill>
                  <a:schemeClr val="bg1">
                    <a:lumMod val="65000"/>
                  </a:schemeClr>
                </a:solidFill>
              </a:rPr>
              <a:t>, April 2, 2020</a:t>
            </a:r>
          </a:p>
        </p:txBody>
      </p:sp>
      <p:sp>
        <p:nvSpPr>
          <p:cNvPr id="5" name="Date Placeholder 2">
            <a:extLst>
              <a:ext uri="{FF2B5EF4-FFF2-40B4-BE49-F238E27FC236}">
                <a16:creationId xmlns:a16="http://schemas.microsoft.com/office/drawing/2014/main" id="{432A2946-D98A-456F-ACD5-F246E6543EE9}"/>
              </a:ext>
            </a:extLst>
          </p:cNvPr>
          <p:cNvSpPr txBox="1">
            <a:spLocks/>
          </p:cNvSpPr>
          <p:nvPr/>
        </p:nvSpPr>
        <p:spPr>
          <a:xfrm>
            <a:off x="442664" y="6338420"/>
            <a:ext cx="2891116" cy="4616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3760379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530D-B13F-40A9-AC33-946EC7643073}"/>
              </a:ext>
            </a:extLst>
          </p:cNvPr>
          <p:cNvSpPr>
            <a:spLocks noGrp="1"/>
          </p:cNvSpPr>
          <p:nvPr>
            <p:ph type="title"/>
          </p:nvPr>
        </p:nvSpPr>
        <p:spPr/>
        <p:txBody>
          <a:bodyPr>
            <a:normAutofit/>
          </a:bodyPr>
          <a:lstStyle/>
          <a:p>
            <a:r>
              <a:rPr lang="en-US">
                <a:ea typeface="+mj-lt"/>
                <a:cs typeface="+mj-lt"/>
              </a:rPr>
              <a:t>On The Ground – Practice Issues</a:t>
            </a:r>
            <a:endParaRPr lang="en-US" b="0">
              <a:ea typeface="+mj-lt"/>
              <a:cs typeface="+mj-lt"/>
            </a:endParaRPr>
          </a:p>
        </p:txBody>
      </p:sp>
      <p:sp>
        <p:nvSpPr>
          <p:cNvPr id="4" name="Date Placeholder 3">
            <a:extLst>
              <a:ext uri="{FF2B5EF4-FFF2-40B4-BE49-F238E27FC236}">
                <a16:creationId xmlns:a16="http://schemas.microsoft.com/office/drawing/2014/main" id="{48FBDDCB-6355-49EB-981D-574C0813EC57}"/>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
        <p:nvSpPr>
          <p:cNvPr id="8" name="Content Placeholder 7">
            <a:extLst>
              <a:ext uri="{FF2B5EF4-FFF2-40B4-BE49-F238E27FC236}">
                <a16:creationId xmlns:a16="http://schemas.microsoft.com/office/drawing/2014/main" id="{069A9B6A-E4E8-4008-AE42-9938AE08B12A}"/>
              </a:ext>
            </a:extLst>
          </p:cNvPr>
          <p:cNvSpPr>
            <a:spLocks noGrp="1"/>
          </p:cNvSpPr>
          <p:nvPr>
            <p:ph idx="1"/>
          </p:nvPr>
        </p:nvSpPr>
        <p:spPr/>
        <p:txBody>
          <a:bodyPr vert="horz" lIns="91440" tIns="45720" rIns="91440" bIns="45720" rtlCol="0" anchor="t">
            <a:normAutofit fontScale="92500" lnSpcReduction="20000"/>
          </a:bodyPr>
          <a:lstStyle/>
          <a:p>
            <a:r>
              <a:rPr lang="en-US" b="1">
                <a:ea typeface="+mn-lt"/>
                <a:cs typeface="+mn-lt"/>
              </a:rPr>
              <a:t>Establish priorities – </a:t>
            </a:r>
            <a:r>
              <a:rPr lang="en-US">
                <a:ea typeface="+mn-lt"/>
                <a:cs typeface="+mn-lt"/>
              </a:rPr>
              <a:t>  </a:t>
            </a:r>
            <a:endParaRPr lang="en-US">
              <a:cs typeface="Arial" panose="020B0604020202020204"/>
            </a:endParaRPr>
          </a:p>
          <a:p>
            <a:pPr lvl="1"/>
            <a:r>
              <a:rPr lang="en-US">
                <a:ea typeface="+mn-lt"/>
                <a:cs typeface="+mn-lt"/>
              </a:rPr>
              <a:t>Safety of anesthesia personnel, service to patients and identifying resources available to assure ongoing operations not only during this event but what is needed </a:t>
            </a:r>
            <a:br>
              <a:rPr lang="en-US">
                <a:ea typeface="+mn-lt"/>
                <a:cs typeface="+mn-lt"/>
              </a:rPr>
            </a:br>
            <a:r>
              <a:rPr lang="en-US">
                <a:ea typeface="+mn-lt"/>
                <a:cs typeface="+mn-lt"/>
              </a:rPr>
              <a:t>to assure a viable organization or anesthesia department after this event is over. </a:t>
            </a:r>
            <a:endParaRPr lang="en-US">
              <a:cs typeface="Arial"/>
            </a:endParaRPr>
          </a:p>
          <a:p>
            <a:endParaRPr lang="en-US" b="1">
              <a:ea typeface="+mn-lt"/>
              <a:cs typeface="+mn-lt"/>
            </a:endParaRPr>
          </a:p>
          <a:p>
            <a:r>
              <a:rPr lang="en-US" b="1">
                <a:ea typeface="+mn-lt"/>
                <a:cs typeface="+mn-lt"/>
              </a:rPr>
              <a:t>Based on the priorities, establish a plan of action</a:t>
            </a:r>
            <a:r>
              <a:rPr lang="en-US">
                <a:ea typeface="+mn-lt"/>
                <a:cs typeface="+mn-lt"/>
              </a:rPr>
              <a:t>  </a:t>
            </a:r>
            <a:endParaRPr lang="en-US">
              <a:cs typeface="Arial"/>
            </a:endParaRPr>
          </a:p>
          <a:p>
            <a:pPr lvl="1"/>
            <a:r>
              <a:rPr lang="en-US">
                <a:ea typeface="+mn-lt"/>
                <a:cs typeface="+mn-lt"/>
              </a:rPr>
              <a:t>Resource Assessment - Personnel (full and part-time) Cashflow, A/R, stipends, collections.</a:t>
            </a:r>
          </a:p>
          <a:p>
            <a:pPr lvl="1"/>
            <a:r>
              <a:rPr lang="en-US">
                <a:ea typeface="+mn-lt"/>
                <a:cs typeface="+mn-lt"/>
              </a:rPr>
              <a:t>Identify current expenses  </a:t>
            </a:r>
            <a:endParaRPr lang="en-US">
              <a:cs typeface="Arial"/>
            </a:endParaRPr>
          </a:p>
          <a:p>
            <a:pPr lvl="1"/>
            <a:r>
              <a:rPr lang="en-US">
                <a:ea typeface="+mn-lt"/>
                <a:cs typeface="+mn-lt"/>
              </a:rPr>
              <a:t>Plan on expense reduction lasting for 4-6 months  </a:t>
            </a:r>
            <a:endParaRPr lang="en-US">
              <a:cs typeface="Arial"/>
            </a:endParaRPr>
          </a:p>
          <a:p>
            <a:pPr lvl="1"/>
            <a:r>
              <a:rPr lang="en-US">
                <a:ea typeface="+mn-lt"/>
                <a:cs typeface="+mn-lt"/>
              </a:rPr>
              <a:t>How will your plan fairly and sustainably be implemented:  </a:t>
            </a:r>
            <a:endParaRPr lang="en-US">
              <a:cs typeface="Arial"/>
            </a:endParaRPr>
          </a:p>
          <a:p>
            <a:pPr lvl="2"/>
            <a:r>
              <a:rPr lang="en-US">
                <a:ea typeface="+mn-lt"/>
                <a:cs typeface="+mn-lt"/>
              </a:rPr>
              <a:t>i.e. Shareholders / Partners shoulder the lion’s share of the burden  </a:t>
            </a:r>
            <a:endParaRPr lang="en-US">
              <a:cs typeface="Arial"/>
            </a:endParaRPr>
          </a:p>
          <a:p>
            <a:pPr lvl="2"/>
            <a:r>
              <a:rPr lang="en-US">
                <a:ea typeface="+mn-lt"/>
                <a:cs typeface="+mn-lt"/>
              </a:rPr>
              <a:t>Non-MD / CRNA impacts to share in the plan</a:t>
            </a:r>
          </a:p>
          <a:p>
            <a:pPr lvl="2"/>
            <a:r>
              <a:rPr lang="en-US">
                <a:ea typeface="+mn-lt"/>
                <a:cs typeface="+mn-lt"/>
              </a:rPr>
              <a:t>Benefits impact – essential versus non-essential – Health insurance versus CME, PTO, etc.  </a:t>
            </a:r>
            <a:endParaRPr lang="en-US">
              <a:cs typeface="Arial"/>
            </a:endParaRPr>
          </a:p>
          <a:p>
            <a:pPr lvl="2"/>
            <a:r>
              <a:rPr lang="en-US">
                <a:ea typeface="+mn-lt"/>
                <a:cs typeface="+mn-lt"/>
              </a:rPr>
              <a:t>Conveying that as operations return to normal, all staff will share in the benefits.</a:t>
            </a:r>
            <a:endParaRPr lang="en-US">
              <a:cs typeface="Arial"/>
            </a:endParaRPr>
          </a:p>
        </p:txBody>
      </p:sp>
    </p:spTree>
    <p:extLst>
      <p:ext uri="{BB962C8B-B14F-4D97-AF65-F5344CB8AC3E}">
        <p14:creationId xmlns:p14="http://schemas.microsoft.com/office/powerpoint/2010/main" val="594661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Welcome, Anesthesia Community</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a:lstStyle/>
          <a:p>
            <a:r>
              <a:rPr lang="en-US"/>
              <a:t>Anesthesia Care Team: Anesthesiologists, Anesthesiology Assistants, Nurse Anesthetists, Anesthesia Techs, Anesthesia Administrators and Executives</a:t>
            </a:r>
          </a:p>
          <a:p>
            <a:r>
              <a:rPr lang="en-US"/>
              <a:t>American Society of Anesthesiologists</a:t>
            </a:r>
          </a:p>
          <a:p>
            <a:r>
              <a:rPr lang="en-US"/>
              <a:t>Anesthesia Patient Safety Foundation</a:t>
            </a:r>
          </a:p>
          <a:p>
            <a:r>
              <a:rPr lang="en-US"/>
              <a:t>Society of Critical Care Anesthesiologists</a:t>
            </a:r>
          </a:p>
          <a:p>
            <a:r>
              <a:rPr lang="en-US"/>
              <a:t>Society of Critical Care Medicine</a:t>
            </a:r>
          </a:p>
          <a:p>
            <a:r>
              <a:rPr lang="en-US"/>
              <a:t>Hospital and health system leaders</a:t>
            </a:r>
          </a:p>
          <a:p>
            <a:endParaRPr lang="en-US"/>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874847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D8343-58FB-4462-99A5-907E5D777ED6}"/>
              </a:ext>
            </a:extLst>
          </p:cNvPr>
          <p:cNvSpPr>
            <a:spLocks noGrp="1"/>
          </p:cNvSpPr>
          <p:nvPr>
            <p:ph idx="1"/>
          </p:nvPr>
        </p:nvSpPr>
        <p:spPr>
          <a:xfrm>
            <a:off x="838199" y="2190750"/>
            <a:ext cx="10515600" cy="3786281"/>
          </a:xfrm>
        </p:spPr>
        <p:txBody>
          <a:bodyPr>
            <a:normAutofit/>
          </a:bodyPr>
          <a:lstStyle/>
          <a:p>
            <a:pPr marL="0" lvl="0" indent="0">
              <a:buNone/>
            </a:pPr>
            <a:r>
              <a:rPr lang="en-US"/>
              <a:t>Create expectations of modifications as demands change – your relationship with your facilities will be tested.  </a:t>
            </a:r>
          </a:p>
          <a:p>
            <a:pPr marL="0" lvl="0" indent="0">
              <a:buNone/>
            </a:pPr>
            <a:endParaRPr lang="en-US"/>
          </a:p>
          <a:p>
            <a:pPr marL="0" lvl="0" indent="0">
              <a:buNone/>
            </a:pPr>
            <a:r>
              <a:rPr lang="en-US"/>
              <a:t>Explore all Federal, State and Local resources for support – prepare and submit applications and supporting documentation as soon as possible. Jump on it!</a:t>
            </a:r>
          </a:p>
          <a:p>
            <a:pPr marL="0" indent="0">
              <a:buNone/>
            </a:pPr>
            <a:endParaRPr lang="en-US"/>
          </a:p>
          <a:p>
            <a:pPr marL="0" indent="0">
              <a:buNone/>
            </a:pPr>
            <a:r>
              <a:rPr lang="en-US"/>
              <a:t>Explore and pursue support of staff safety – i.e. PPE supplies, aerosol boxes, etc.  Anything that might factually help protect staff</a:t>
            </a:r>
          </a:p>
          <a:p>
            <a:pPr marL="0" lvl="0" indent="0">
              <a:buNone/>
            </a:pPr>
            <a:endParaRPr lang="en-US"/>
          </a:p>
          <a:p>
            <a:endParaRPr lang="en-US" sz="3800"/>
          </a:p>
          <a:p>
            <a:endParaRPr lang="en-US" sz="2800"/>
          </a:p>
          <a:p>
            <a:endParaRPr lang="en-US" sz="2800"/>
          </a:p>
          <a:p>
            <a:endParaRPr lang="en-US" sz="2800"/>
          </a:p>
          <a:p>
            <a:endParaRPr lang="en-US" sz="2800"/>
          </a:p>
          <a:p>
            <a:pPr marL="0" indent="0">
              <a:buNone/>
            </a:pPr>
            <a:endParaRPr lang="en-US"/>
          </a:p>
          <a:p>
            <a:endParaRPr lang="en-US" baseline="30000"/>
          </a:p>
        </p:txBody>
      </p:sp>
      <p:sp>
        <p:nvSpPr>
          <p:cNvPr id="4" name="Date Placeholder 3">
            <a:extLst>
              <a:ext uri="{FF2B5EF4-FFF2-40B4-BE49-F238E27FC236}">
                <a16:creationId xmlns:a16="http://schemas.microsoft.com/office/drawing/2014/main" id="{8080EF25-7473-471F-A21C-D19937F9AEF8}"/>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
        <p:nvSpPr>
          <p:cNvPr id="6" name="Title 5">
            <a:extLst>
              <a:ext uri="{FF2B5EF4-FFF2-40B4-BE49-F238E27FC236}">
                <a16:creationId xmlns:a16="http://schemas.microsoft.com/office/drawing/2014/main" id="{61EDEB34-3E3F-4473-989D-EFC477FF070B}"/>
              </a:ext>
            </a:extLst>
          </p:cNvPr>
          <p:cNvSpPr>
            <a:spLocks noGrp="1"/>
          </p:cNvSpPr>
          <p:nvPr>
            <p:ph type="title"/>
          </p:nvPr>
        </p:nvSpPr>
        <p:spPr/>
        <p:txBody>
          <a:bodyPr>
            <a:normAutofit/>
          </a:bodyPr>
          <a:lstStyle/>
          <a:p>
            <a:r>
              <a:rPr lang="en-US">
                <a:ea typeface="+mj-lt"/>
                <a:cs typeface="+mj-lt"/>
              </a:rPr>
              <a:t>On The Ground – Practice Issues</a:t>
            </a:r>
            <a:endParaRPr lang="en-US" b="0">
              <a:ea typeface="+mj-lt"/>
              <a:cs typeface="+mj-lt"/>
            </a:endParaRPr>
          </a:p>
        </p:txBody>
      </p:sp>
    </p:spTree>
    <p:extLst>
      <p:ext uri="{BB962C8B-B14F-4D97-AF65-F5344CB8AC3E}">
        <p14:creationId xmlns:p14="http://schemas.microsoft.com/office/powerpoint/2010/main" val="790151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F010-15B1-41EF-A5F9-4D8E4635169B}"/>
              </a:ext>
            </a:extLst>
          </p:cNvPr>
          <p:cNvSpPr>
            <a:spLocks noGrp="1"/>
          </p:cNvSpPr>
          <p:nvPr>
            <p:ph type="title"/>
          </p:nvPr>
        </p:nvSpPr>
        <p:spPr/>
        <p:txBody>
          <a:bodyPr>
            <a:normAutofit/>
          </a:bodyPr>
          <a:lstStyle/>
          <a:p>
            <a:r>
              <a:rPr lang="en-US"/>
              <a:t>On The Ground – Practice Issues</a:t>
            </a:r>
          </a:p>
        </p:txBody>
      </p:sp>
      <p:sp>
        <p:nvSpPr>
          <p:cNvPr id="3" name="Content Placeholder 2">
            <a:extLst>
              <a:ext uri="{FF2B5EF4-FFF2-40B4-BE49-F238E27FC236}">
                <a16:creationId xmlns:a16="http://schemas.microsoft.com/office/drawing/2014/main" id="{17DD8343-58FB-4462-99A5-907E5D777ED6}"/>
              </a:ext>
            </a:extLst>
          </p:cNvPr>
          <p:cNvSpPr>
            <a:spLocks noGrp="1"/>
          </p:cNvSpPr>
          <p:nvPr>
            <p:ph idx="1"/>
          </p:nvPr>
        </p:nvSpPr>
        <p:spPr/>
        <p:txBody>
          <a:bodyPr>
            <a:normAutofit/>
          </a:bodyPr>
          <a:lstStyle/>
          <a:p>
            <a:pPr marL="0" indent="0">
              <a:buNone/>
            </a:pPr>
            <a:r>
              <a:rPr lang="en-GB" b="1"/>
              <a:t> </a:t>
            </a:r>
            <a:endParaRPr lang="en-US"/>
          </a:p>
          <a:p>
            <a:pPr marL="0" lvl="0" indent="0">
              <a:buNone/>
            </a:pPr>
            <a:r>
              <a:rPr lang="en-US" sz="3600" b="1"/>
              <a:t>Communicate, communicate, communicate </a:t>
            </a:r>
            <a:r>
              <a:rPr lang="en-US" b="1"/>
              <a:t>– </a:t>
            </a:r>
          </a:p>
          <a:p>
            <a:pPr marL="0" lvl="0" indent="0">
              <a:buNone/>
            </a:pPr>
            <a:endParaRPr lang="en-US" b="1"/>
          </a:p>
          <a:p>
            <a:pPr marL="0" lvl="0" indent="0">
              <a:buNone/>
            </a:pPr>
            <a:r>
              <a:rPr lang="en-US"/>
              <a:t>Make sure your department/leadership is putting out regular communications about clinical / safety policies, staffing, caseload, compensation, PTO, benefits, etc.  Hold conference calls / GoToMeeting / Zoom sessions.</a:t>
            </a:r>
            <a:endParaRPr lang="en-US" sz="3800"/>
          </a:p>
          <a:p>
            <a:endParaRPr lang="en-US" sz="2800"/>
          </a:p>
          <a:p>
            <a:endParaRPr lang="en-US" sz="2800"/>
          </a:p>
          <a:p>
            <a:endParaRPr lang="en-US" sz="2800"/>
          </a:p>
          <a:p>
            <a:endParaRPr lang="en-US" sz="2800"/>
          </a:p>
          <a:p>
            <a:pPr marL="0" indent="0">
              <a:buNone/>
            </a:pPr>
            <a:endParaRPr lang="en-US"/>
          </a:p>
          <a:p>
            <a:endParaRPr lang="en-US" baseline="30000"/>
          </a:p>
        </p:txBody>
      </p:sp>
      <p:sp>
        <p:nvSpPr>
          <p:cNvPr id="4" name="Date Placeholder 3">
            <a:extLst>
              <a:ext uri="{FF2B5EF4-FFF2-40B4-BE49-F238E27FC236}">
                <a16:creationId xmlns:a16="http://schemas.microsoft.com/office/drawing/2014/main" id="{8080EF25-7473-471F-A21C-D19937F9AEF8}"/>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089777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F010-15B1-41EF-A5F9-4D8E4635169B}"/>
              </a:ext>
            </a:extLst>
          </p:cNvPr>
          <p:cNvSpPr>
            <a:spLocks noGrp="1"/>
          </p:cNvSpPr>
          <p:nvPr>
            <p:ph type="title"/>
          </p:nvPr>
        </p:nvSpPr>
        <p:spPr/>
        <p:txBody>
          <a:bodyPr>
            <a:normAutofit/>
          </a:bodyPr>
          <a:lstStyle/>
          <a:p>
            <a:r>
              <a:rPr lang="en-US"/>
              <a:t>On The Ground – Practice Issues</a:t>
            </a:r>
          </a:p>
        </p:txBody>
      </p:sp>
      <p:sp>
        <p:nvSpPr>
          <p:cNvPr id="3" name="Content Placeholder 2">
            <a:extLst>
              <a:ext uri="{FF2B5EF4-FFF2-40B4-BE49-F238E27FC236}">
                <a16:creationId xmlns:a16="http://schemas.microsoft.com/office/drawing/2014/main" id="{17DD8343-58FB-4462-99A5-907E5D777ED6}"/>
              </a:ext>
            </a:extLst>
          </p:cNvPr>
          <p:cNvSpPr>
            <a:spLocks noGrp="1"/>
          </p:cNvSpPr>
          <p:nvPr>
            <p:ph idx="1"/>
          </p:nvPr>
        </p:nvSpPr>
        <p:spPr/>
        <p:txBody>
          <a:bodyPr>
            <a:normAutofit/>
          </a:bodyPr>
          <a:lstStyle/>
          <a:p>
            <a:pPr marL="0" indent="0">
              <a:buNone/>
            </a:pPr>
            <a:r>
              <a:rPr lang="en-GB" b="1"/>
              <a:t> </a:t>
            </a:r>
            <a:endParaRPr lang="en-US"/>
          </a:p>
          <a:p>
            <a:pPr marL="0" lvl="0" indent="0">
              <a:buNone/>
            </a:pPr>
            <a:r>
              <a:rPr lang="en-US" sz="3600"/>
              <a:t>We’re all in this together and it’s important that your staff know that leadership cares, is planning and executing strategies to support them and that we remain open to change as new issues / opportunities arise.</a:t>
            </a:r>
          </a:p>
          <a:p>
            <a:endParaRPr lang="en-US" sz="2800"/>
          </a:p>
          <a:p>
            <a:endParaRPr lang="en-US" sz="2800"/>
          </a:p>
          <a:p>
            <a:endParaRPr lang="en-US" sz="2800"/>
          </a:p>
          <a:p>
            <a:endParaRPr lang="en-US" sz="2800"/>
          </a:p>
          <a:p>
            <a:pPr marL="0" indent="0">
              <a:buNone/>
            </a:pPr>
            <a:endParaRPr lang="en-US"/>
          </a:p>
          <a:p>
            <a:endParaRPr lang="en-US" baseline="30000"/>
          </a:p>
        </p:txBody>
      </p:sp>
      <p:sp>
        <p:nvSpPr>
          <p:cNvPr id="4" name="Date Placeholder 3">
            <a:extLst>
              <a:ext uri="{FF2B5EF4-FFF2-40B4-BE49-F238E27FC236}">
                <a16:creationId xmlns:a16="http://schemas.microsoft.com/office/drawing/2014/main" id="{8080EF25-7473-471F-A21C-D19937F9AEF8}"/>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654831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Immediate Options for Cash Flow</a:t>
            </a:r>
          </a:p>
        </p:txBody>
      </p:sp>
      <p:sp>
        <p:nvSpPr>
          <p:cNvPr id="3" name="Subtitle 2"/>
          <p:cNvSpPr>
            <a:spLocks noGrp="1"/>
          </p:cNvSpPr>
          <p:nvPr>
            <p:ph type="subTitle" idx="1"/>
          </p:nvPr>
        </p:nvSpPr>
        <p:spPr/>
        <p:txBody>
          <a:bodyPr/>
          <a:lstStyle/>
          <a:p>
            <a:r>
              <a:rPr lang="en-US"/>
              <a:t>April 2, 2020</a:t>
            </a:r>
          </a:p>
        </p:txBody>
      </p:sp>
      <p:sp>
        <p:nvSpPr>
          <p:cNvPr id="4" name="Rectangle 3">
            <a:extLst>
              <a:ext uri="{FF2B5EF4-FFF2-40B4-BE49-F238E27FC236}">
                <a16:creationId xmlns:a16="http://schemas.microsoft.com/office/drawing/2014/main" id="{1EB9616F-341C-4B2B-BE99-2F880D55AB7A}"/>
              </a:ext>
            </a:extLst>
          </p:cNvPr>
          <p:cNvSpPr/>
          <p:nvPr/>
        </p:nvSpPr>
        <p:spPr>
          <a:xfrm>
            <a:off x="5767128" y="1716927"/>
            <a:ext cx="6096000" cy="923330"/>
          </a:xfrm>
          <a:prstGeom prst="rect">
            <a:avLst/>
          </a:prstGeom>
        </p:spPr>
        <p:txBody>
          <a:bodyPr anchor="t">
            <a:spAutoFit/>
          </a:bodyPr>
          <a:lstStyle/>
          <a:p>
            <a:r>
              <a:rPr lang="en-US" b="1">
                <a:solidFill>
                  <a:schemeClr val="bg1"/>
                </a:solidFill>
              </a:rPr>
              <a:t>Sharon K. Merrick, M.S., CCS-P</a:t>
            </a:r>
            <a:endParaRPr lang="en-US">
              <a:solidFill>
                <a:schemeClr val="bg1"/>
              </a:solidFill>
            </a:endParaRPr>
          </a:p>
          <a:p>
            <a:r>
              <a:rPr lang="en-US">
                <a:solidFill>
                  <a:schemeClr val="bg1"/>
                </a:solidFill>
              </a:rPr>
              <a:t>ASA Director of Payment and Practice Management</a:t>
            </a:r>
            <a:endParaRPr lang="en-US">
              <a:solidFill>
                <a:schemeClr val="bg1"/>
              </a:solidFill>
              <a:cs typeface="Arial" panose="020B0604020202020204"/>
            </a:endParaRPr>
          </a:p>
          <a:p>
            <a:endParaRPr lang="en-US">
              <a:solidFill>
                <a:schemeClr val="bg1"/>
              </a:solidFill>
              <a:cs typeface="Arial" panose="020B0604020202020204"/>
            </a:endParaRPr>
          </a:p>
        </p:txBody>
      </p:sp>
    </p:spTree>
    <p:extLst>
      <p:ext uri="{BB962C8B-B14F-4D97-AF65-F5344CB8AC3E}">
        <p14:creationId xmlns:p14="http://schemas.microsoft.com/office/powerpoint/2010/main" val="781781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CACD-6FAB-429C-968D-F7A68FD90CE6}"/>
              </a:ext>
            </a:extLst>
          </p:cNvPr>
          <p:cNvSpPr>
            <a:spLocks noGrp="1"/>
          </p:cNvSpPr>
          <p:nvPr>
            <p:ph type="title"/>
          </p:nvPr>
        </p:nvSpPr>
        <p:spPr/>
        <p:txBody>
          <a:bodyPr/>
          <a:lstStyle/>
          <a:p>
            <a:r>
              <a:rPr lang="en-US"/>
              <a:t>Immediate Options for Cash Flow</a:t>
            </a:r>
          </a:p>
        </p:txBody>
      </p:sp>
      <p:sp>
        <p:nvSpPr>
          <p:cNvPr id="3" name="Content Placeholder 2">
            <a:extLst>
              <a:ext uri="{FF2B5EF4-FFF2-40B4-BE49-F238E27FC236}">
                <a16:creationId xmlns:a16="http://schemas.microsoft.com/office/drawing/2014/main" id="{2583B364-ECF0-40F6-9587-A96922E22432}"/>
              </a:ext>
            </a:extLst>
          </p:cNvPr>
          <p:cNvSpPr>
            <a:spLocks noGrp="1"/>
          </p:cNvSpPr>
          <p:nvPr>
            <p:ph idx="1"/>
          </p:nvPr>
        </p:nvSpPr>
        <p:spPr/>
        <p:txBody>
          <a:bodyPr>
            <a:normAutofit/>
          </a:bodyPr>
          <a:lstStyle/>
          <a:p>
            <a:r>
              <a:rPr lang="en-US" sz="4400"/>
              <a:t>Critical Care</a:t>
            </a:r>
          </a:p>
          <a:p>
            <a:pPr marL="0" indent="0">
              <a:buNone/>
            </a:pPr>
            <a:endParaRPr lang="en-US" sz="4400"/>
          </a:p>
          <a:p>
            <a:r>
              <a:rPr lang="en-US" sz="4400"/>
              <a:t>Telehealth</a:t>
            </a:r>
          </a:p>
          <a:p>
            <a:endParaRPr lang="en-US" sz="4400"/>
          </a:p>
          <a:p>
            <a:r>
              <a:rPr lang="en-US" sz="4400"/>
              <a:t>CMS Accelerated/Advance Payment Program </a:t>
            </a:r>
          </a:p>
        </p:txBody>
      </p:sp>
      <p:sp>
        <p:nvSpPr>
          <p:cNvPr id="4" name="Date Placeholder 3">
            <a:extLst>
              <a:ext uri="{FF2B5EF4-FFF2-40B4-BE49-F238E27FC236}">
                <a16:creationId xmlns:a16="http://schemas.microsoft.com/office/drawing/2014/main" id="{E87E92AE-955E-48CE-9BBD-DDB01DA2C33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800772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E726-9489-44C5-9660-5EAE6305B33A}"/>
              </a:ext>
            </a:extLst>
          </p:cNvPr>
          <p:cNvSpPr>
            <a:spLocks noGrp="1"/>
          </p:cNvSpPr>
          <p:nvPr>
            <p:ph type="title"/>
          </p:nvPr>
        </p:nvSpPr>
        <p:spPr/>
        <p:txBody>
          <a:bodyPr/>
          <a:lstStyle/>
          <a:p>
            <a:r>
              <a:rPr lang="en-US"/>
              <a:t>Critical Care</a:t>
            </a:r>
          </a:p>
        </p:txBody>
      </p:sp>
      <p:sp>
        <p:nvSpPr>
          <p:cNvPr id="3" name="Content Placeholder 2">
            <a:extLst>
              <a:ext uri="{FF2B5EF4-FFF2-40B4-BE49-F238E27FC236}">
                <a16:creationId xmlns:a16="http://schemas.microsoft.com/office/drawing/2014/main" id="{DC291512-C256-4743-BC82-3C95BEE28689}"/>
              </a:ext>
            </a:extLst>
          </p:cNvPr>
          <p:cNvSpPr>
            <a:spLocks noGrp="1"/>
          </p:cNvSpPr>
          <p:nvPr>
            <p:ph idx="1"/>
          </p:nvPr>
        </p:nvSpPr>
        <p:spPr/>
        <p:txBody>
          <a:bodyPr>
            <a:normAutofit fontScale="92500" lnSpcReduction="20000"/>
          </a:bodyPr>
          <a:lstStyle/>
          <a:p>
            <a:endParaRPr lang="en-US"/>
          </a:p>
          <a:p>
            <a:endParaRPr lang="en-US"/>
          </a:p>
          <a:p>
            <a:endParaRPr lang="en-US"/>
          </a:p>
          <a:p>
            <a:endParaRPr lang="en-US"/>
          </a:p>
          <a:p>
            <a:endParaRPr lang="en-US"/>
          </a:p>
          <a:p>
            <a:r>
              <a:rPr lang="en-US"/>
              <a:t>Criteria required to report is related to the illness/injury and the complexity of the care provided </a:t>
            </a:r>
          </a:p>
          <a:p>
            <a:r>
              <a:rPr lang="en-US"/>
              <a:t>Time based codes</a:t>
            </a:r>
          </a:p>
          <a:p>
            <a:r>
              <a:rPr lang="en-US"/>
              <a:t>Services bundled into critical care</a:t>
            </a:r>
          </a:p>
          <a:p>
            <a:pPr lvl="1"/>
            <a:r>
              <a:rPr lang="en-US"/>
              <a:t>Vent management (CPT codes 94002, 94003, 94004)</a:t>
            </a:r>
          </a:p>
          <a:p>
            <a:r>
              <a:rPr lang="en-US"/>
              <a:t>More information: </a:t>
            </a:r>
            <a:r>
              <a:rPr lang="en-US">
                <a:hlinkClick r:id="rId2"/>
              </a:rPr>
              <a:t>https://www.asahq.org/quality-and-practice-management/managing-your-practice/timely-topics-in-payment-and-practice-management/reporting-critical-care-services</a:t>
            </a:r>
            <a:endParaRPr lang="en-US"/>
          </a:p>
          <a:p>
            <a:endParaRPr lang="en-US"/>
          </a:p>
          <a:p>
            <a:endParaRPr lang="en-US"/>
          </a:p>
        </p:txBody>
      </p:sp>
      <p:sp>
        <p:nvSpPr>
          <p:cNvPr id="4" name="Date Placeholder 3">
            <a:extLst>
              <a:ext uri="{FF2B5EF4-FFF2-40B4-BE49-F238E27FC236}">
                <a16:creationId xmlns:a16="http://schemas.microsoft.com/office/drawing/2014/main" id="{CFA6874D-0DE4-4077-B705-631A4962420A}"/>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graphicFrame>
        <p:nvGraphicFramePr>
          <p:cNvPr id="5" name="Table 5">
            <a:extLst>
              <a:ext uri="{FF2B5EF4-FFF2-40B4-BE49-F238E27FC236}">
                <a16:creationId xmlns:a16="http://schemas.microsoft.com/office/drawing/2014/main" id="{1371D019-EAFC-4FC1-970D-C866C906BE05}"/>
              </a:ext>
            </a:extLst>
          </p:cNvPr>
          <p:cNvGraphicFramePr>
            <a:graphicFrameLocks noGrp="1"/>
          </p:cNvGraphicFramePr>
          <p:nvPr/>
        </p:nvGraphicFramePr>
        <p:xfrm>
          <a:off x="838199" y="1825625"/>
          <a:ext cx="10515599" cy="1554480"/>
        </p:xfrm>
        <a:graphic>
          <a:graphicData uri="http://schemas.openxmlformats.org/drawingml/2006/table">
            <a:tbl>
              <a:tblPr firstRow="1" bandRow="1">
                <a:tableStyleId>{5C22544A-7EE6-4342-B048-85BDC9FD1C3A}</a:tableStyleId>
              </a:tblPr>
              <a:tblGrid>
                <a:gridCol w="1090809">
                  <a:extLst>
                    <a:ext uri="{9D8B030D-6E8A-4147-A177-3AD203B41FA5}">
                      <a16:colId xmlns:a16="http://schemas.microsoft.com/office/drawing/2014/main" val="28403355"/>
                    </a:ext>
                  </a:extLst>
                </a:gridCol>
                <a:gridCol w="7290148">
                  <a:extLst>
                    <a:ext uri="{9D8B030D-6E8A-4147-A177-3AD203B41FA5}">
                      <a16:colId xmlns:a16="http://schemas.microsoft.com/office/drawing/2014/main" val="3884518152"/>
                    </a:ext>
                  </a:extLst>
                </a:gridCol>
                <a:gridCol w="2134642">
                  <a:extLst>
                    <a:ext uri="{9D8B030D-6E8A-4147-A177-3AD203B41FA5}">
                      <a16:colId xmlns:a16="http://schemas.microsoft.com/office/drawing/2014/main" val="1722273952"/>
                    </a:ext>
                  </a:extLst>
                </a:gridCol>
              </a:tblGrid>
              <a:tr h="0">
                <a:tc>
                  <a:txBody>
                    <a:bodyPr/>
                    <a:lstStyle/>
                    <a:p>
                      <a:pPr algn="just"/>
                      <a:r>
                        <a:rPr lang="en-US" sz="1400"/>
                        <a:t>CPT® Code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sz="1400"/>
                        <a:t>Descriptor</a:t>
                      </a: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400"/>
                        <a:t>Medicare Allowed Amount (2020)</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651695916"/>
                  </a:ext>
                </a:extLst>
              </a:tr>
              <a:tr h="370840">
                <a:tc>
                  <a:txBody>
                    <a:bodyPr/>
                    <a:lstStyle/>
                    <a:p>
                      <a:r>
                        <a:rPr lang="en-US" sz="1400"/>
                        <a:t>99291</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sz="1400"/>
                        <a:t>Critical care, evaluation and management of the critically ill or critically injured patient; first 30-74 minutes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400"/>
                        <a:t>$226.64</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90423226"/>
                  </a:ext>
                </a:extLst>
              </a:tr>
              <a:tr h="370840">
                <a:tc>
                  <a:txBody>
                    <a:bodyPr/>
                    <a:lstStyle/>
                    <a:p>
                      <a:r>
                        <a:rPr lang="en-US" sz="1400"/>
                        <a:t>99292</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t>Critical care, evaluation and management of the critically ill or critically injured patient; each additional 30 minutes (List separately in addition to code for primary service)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$114.04</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9036608"/>
                  </a:ext>
                </a:extLst>
              </a:tr>
            </a:tbl>
          </a:graphicData>
        </a:graphic>
      </p:graphicFrame>
    </p:spTree>
    <p:extLst>
      <p:ext uri="{BB962C8B-B14F-4D97-AF65-F5344CB8AC3E}">
        <p14:creationId xmlns:p14="http://schemas.microsoft.com/office/powerpoint/2010/main" val="2600328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CACD-6FAB-429C-968D-F7A68FD90CE6}"/>
              </a:ext>
            </a:extLst>
          </p:cNvPr>
          <p:cNvSpPr>
            <a:spLocks noGrp="1"/>
          </p:cNvSpPr>
          <p:nvPr>
            <p:ph type="title"/>
          </p:nvPr>
        </p:nvSpPr>
        <p:spPr/>
        <p:txBody>
          <a:bodyPr/>
          <a:lstStyle/>
          <a:p>
            <a:r>
              <a:rPr lang="en-US"/>
              <a:t>Telehealth</a:t>
            </a:r>
          </a:p>
        </p:txBody>
      </p:sp>
      <p:sp>
        <p:nvSpPr>
          <p:cNvPr id="3" name="Content Placeholder 2">
            <a:extLst>
              <a:ext uri="{FF2B5EF4-FFF2-40B4-BE49-F238E27FC236}">
                <a16:creationId xmlns:a16="http://schemas.microsoft.com/office/drawing/2014/main" id="{2583B364-ECF0-40F6-9587-A96922E22432}"/>
              </a:ext>
            </a:extLst>
          </p:cNvPr>
          <p:cNvSpPr>
            <a:spLocks noGrp="1"/>
          </p:cNvSpPr>
          <p:nvPr>
            <p:ph idx="1"/>
          </p:nvPr>
        </p:nvSpPr>
        <p:spPr/>
        <p:txBody>
          <a:bodyPr/>
          <a:lstStyle/>
          <a:p>
            <a:r>
              <a:rPr lang="en-US"/>
              <a:t>Evaluation and Management (E/M) and certain other services generally provided in-person are performed with the patient and the health care professional in different locations through use of two-way, real-time interactive audio/video technology</a:t>
            </a:r>
          </a:p>
          <a:p>
            <a:r>
              <a:rPr lang="en-US"/>
              <a:t>Sweeping changes for duration of the Public Health Emergency (PHE)</a:t>
            </a:r>
          </a:p>
          <a:p>
            <a:pPr lvl="1"/>
            <a:r>
              <a:rPr lang="en-US"/>
              <a:t>Available to any patient anywhere in the country</a:t>
            </a:r>
          </a:p>
          <a:p>
            <a:pPr lvl="1"/>
            <a:r>
              <a:rPr lang="en-US"/>
              <a:t>Originating site may be patient’s home and distant site may be the provider’s home</a:t>
            </a:r>
          </a:p>
          <a:p>
            <a:pPr lvl="1"/>
            <a:r>
              <a:rPr lang="en-US"/>
              <a:t>CMS list of services that may be provided via telehealth expanded</a:t>
            </a:r>
          </a:p>
          <a:p>
            <a:r>
              <a:rPr lang="en-US"/>
              <a:t>More information: </a:t>
            </a:r>
            <a:r>
              <a:rPr lang="en-US">
                <a:hlinkClick r:id="rId2"/>
              </a:rPr>
              <a:t>https://www.asahq.org/quality-and-practice-management/managing-your-practice/timely-topics-in-payment-and-practice-management/telehealth-background-and-flexibilities-extended-during-the-public-health-emergency</a:t>
            </a:r>
            <a:endParaRPr lang="en-US"/>
          </a:p>
          <a:p>
            <a:endParaRPr lang="en-US"/>
          </a:p>
        </p:txBody>
      </p:sp>
      <p:sp>
        <p:nvSpPr>
          <p:cNvPr id="4" name="Date Placeholder 3">
            <a:extLst>
              <a:ext uri="{FF2B5EF4-FFF2-40B4-BE49-F238E27FC236}">
                <a16:creationId xmlns:a16="http://schemas.microsoft.com/office/drawing/2014/main" id="{E87E92AE-955E-48CE-9BBD-DDB01DA2C33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30619978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CACD-6FAB-429C-968D-F7A68FD90CE6}"/>
              </a:ext>
            </a:extLst>
          </p:cNvPr>
          <p:cNvSpPr>
            <a:spLocks noGrp="1"/>
          </p:cNvSpPr>
          <p:nvPr>
            <p:ph type="title"/>
          </p:nvPr>
        </p:nvSpPr>
        <p:spPr/>
        <p:txBody>
          <a:bodyPr/>
          <a:lstStyle/>
          <a:p>
            <a:r>
              <a:rPr lang="en-US"/>
              <a:t>CMS Accelerated/Advance Payment Program</a:t>
            </a:r>
          </a:p>
        </p:txBody>
      </p:sp>
      <p:sp>
        <p:nvSpPr>
          <p:cNvPr id="3" name="Content Placeholder 2">
            <a:extLst>
              <a:ext uri="{FF2B5EF4-FFF2-40B4-BE49-F238E27FC236}">
                <a16:creationId xmlns:a16="http://schemas.microsoft.com/office/drawing/2014/main" id="{2583B364-ECF0-40F6-9587-A96922E22432}"/>
              </a:ext>
            </a:extLst>
          </p:cNvPr>
          <p:cNvSpPr>
            <a:spLocks noGrp="1"/>
          </p:cNvSpPr>
          <p:nvPr>
            <p:ph idx="1"/>
          </p:nvPr>
        </p:nvSpPr>
        <p:spPr/>
        <p:txBody>
          <a:bodyPr>
            <a:normAutofit/>
          </a:bodyPr>
          <a:lstStyle/>
          <a:p>
            <a:r>
              <a:rPr lang="en-US"/>
              <a:t>Existing program to provide funds when claims submission and/or processing systems are disrupted; expanded for the duration of the PHE</a:t>
            </a:r>
          </a:p>
          <a:p>
            <a:r>
              <a:rPr lang="en-US"/>
              <a:t>Key Points:</a:t>
            </a:r>
          </a:p>
          <a:p>
            <a:pPr lvl="1"/>
            <a:r>
              <a:rPr lang="en-US"/>
              <a:t>May request up to 100% of your Medicare payment amounts for a three-month period</a:t>
            </a:r>
          </a:p>
          <a:p>
            <a:pPr lvl="1"/>
            <a:r>
              <a:rPr lang="en-US"/>
              <a:t>Medicare Administrative Contractors (MACs) receive/ review requests with goal to issue funds within seven (7) days of the request</a:t>
            </a:r>
          </a:p>
          <a:p>
            <a:pPr lvl="1"/>
            <a:r>
              <a:rPr lang="en-US"/>
              <a:t>Repayment is by recoupment</a:t>
            </a:r>
          </a:p>
          <a:p>
            <a:pPr lvl="2"/>
            <a:r>
              <a:rPr lang="en-US"/>
              <a:t>To start 120 days after payment issued and full repayment by 210 days from issue</a:t>
            </a:r>
          </a:p>
          <a:p>
            <a:r>
              <a:rPr lang="en-US"/>
              <a:t>More information: </a:t>
            </a:r>
            <a:r>
              <a:rPr lang="en-US">
                <a:hlinkClick r:id="rId2"/>
              </a:rPr>
              <a:t>https://www.cms.gov/files/document/Accelerated-and-Advanced-Payments-Fact-Sheet.pdf</a:t>
            </a:r>
            <a:endParaRPr lang="en-US"/>
          </a:p>
        </p:txBody>
      </p:sp>
      <p:sp>
        <p:nvSpPr>
          <p:cNvPr id="4" name="Date Placeholder 3">
            <a:extLst>
              <a:ext uri="{FF2B5EF4-FFF2-40B4-BE49-F238E27FC236}">
                <a16:creationId xmlns:a16="http://schemas.microsoft.com/office/drawing/2014/main" id="{E87E92AE-955E-48CE-9BBD-DDB01DA2C33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3459859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The CARES Act</a:t>
            </a:r>
          </a:p>
        </p:txBody>
      </p:sp>
      <p:sp>
        <p:nvSpPr>
          <p:cNvPr id="3" name="Subtitle 2"/>
          <p:cNvSpPr>
            <a:spLocks noGrp="1"/>
          </p:cNvSpPr>
          <p:nvPr>
            <p:ph type="subTitle" idx="1"/>
          </p:nvPr>
        </p:nvSpPr>
        <p:spPr/>
        <p:txBody>
          <a:bodyPr/>
          <a:lstStyle/>
          <a:p>
            <a:r>
              <a:rPr lang="en-US"/>
              <a:t>April 2, 2020</a:t>
            </a:r>
          </a:p>
        </p:txBody>
      </p:sp>
      <p:sp>
        <p:nvSpPr>
          <p:cNvPr id="4" name="Rectangle 3">
            <a:extLst>
              <a:ext uri="{FF2B5EF4-FFF2-40B4-BE49-F238E27FC236}">
                <a16:creationId xmlns:a16="http://schemas.microsoft.com/office/drawing/2014/main" id="{773BAB4B-565D-4EC1-A344-BC3384F43289}"/>
              </a:ext>
            </a:extLst>
          </p:cNvPr>
          <p:cNvSpPr/>
          <p:nvPr/>
        </p:nvSpPr>
        <p:spPr>
          <a:xfrm>
            <a:off x="5795703" y="1793127"/>
            <a:ext cx="6096000" cy="646331"/>
          </a:xfrm>
          <a:prstGeom prst="rect">
            <a:avLst/>
          </a:prstGeom>
        </p:spPr>
        <p:txBody>
          <a:bodyPr anchor="t">
            <a:spAutoFit/>
          </a:bodyPr>
          <a:lstStyle/>
          <a:p>
            <a:r>
              <a:rPr lang="en-US" b="1">
                <a:solidFill>
                  <a:schemeClr val="bg1"/>
                </a:solidFill>
              </a:rPr>
              <a:t>Nora Matus</a:t>
            </a:r>
            <a:endParaRPr lang="en-US">
              <a:solidFill>
                <a:schemeClr val="bg1"/>
              </a:solidFill>
            </a:endParaRPr>
          </a:p>
          <a:p>
            <a:r>
              <a:rPr lang="en-US">
                <a:solidFill>
                  <a:schemeClr val="bg1"/>
                </a:solidFill>
              </a:rPr>
              <a:t>ASA Director of Congressional and Political Affairs</a:t>
            </a:r>
            <a:endParaRPr lang="en-US">
              <a:solidFill>
                <a:schemeClr val="bg1"/>
              </a:solidFill>
              <a:cs typeface="Arial" panose="020B0604020202020204"/>
            </a:endParaRPr>
          </a:p>
        </p:txBody>
      </p:sp>
    </p:spTree>
    <p:extLst>
      <p:ext uri="{BB962C8B-B14F-4D97-AF65-F5344CB8AC3E}">
        <p14:creationId xmlns:p14="http://schemas.microsoft.com/office/powerpoint/2010/main" val="1702147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CACD-6FAB-429C-968D-F7A68FD90CE6}"/>
              </a:ext>
            </a:extLst>
          </p:cNvPr>
          <p:cNvSpPr>
            <a:spLocks noGrp="1"/>
          </p:cNvSpPr>
          <p:nvPr>
            <p:ph type="title"/>
          </p:nvPr>
        </p:nvSpPr>
        <p:spPr/>
        <p:txBody>
          <a:bodyPr>
            <a:normAutofit fontScale="90000"/>
          </a:bodyPr>
          <a:lstStyle/>
          <a:p>
            <a:br>
              <a:rPr lang="en-US" b="0"/>
            </a:br>
            <a:r>
              <a:rPr lang="en-US"/>
              <a:t>The CARES Act: Recent Federal Legislation to Support Physician Practices</a:t>
            </a:r>
            <a:br>
              <a:rPr lang="en-US" b="0"/>
            </a:br>
            <a:endParaRPr lang="en-US"/>
          </a:p>
        </p:txBody>
      </p:sp>
      <p:sp>
        <p:nvSpPr>
          <p:cNvPr id="3" name="Content Placeholder 2">
            <a:extLst>
              <a:ext uri="{FF2B5EF4-FFF2-40B4-BE49-F238E27FC236}">
                <a16:creationId xmlns:a16="http://schemas.microsoft.com/office/drawing/2014/main" id="{2583B364-ECF0-40F6-9587-A96922E22432}"/>
              </a:ext>
            </a:extLst>
          </p:cNvPr>
          <p:cNvSpPr>
            <a:spLocks noGrp="1"/>
          </p:cNvSpPr>
          <p:nvPr>
            <p:ph idx="1"/>
          </p:nvPr>
        </p:nvSpPr>
        <p:spPr/>
        <p:txBody>
          <a:bodyPr>
            <a:normAutofit/>
          </a:bodyPr>
          <a:lstStyle/>
          <a:p>
            <a:r>
              <a:rPr lang="en-US"/>
              <a:t>$2 Trillion in federal assistance to families and businesses</a:t>
            </a:r>
          </a:p>
          <a:p>
            <a:r>
              <a:rPr lang="en-US"/>
              <a:t>$100 Billion in grants for health care providers</a:t>
            </a:r>
          </a:p>
          <a:p>
            <a:r>
              <a:rPr lang="en-US"/>
              <a:t>$349 Billion in SBA Paycheck Provider Program loans</a:t>
            </a:r>
          </a:p>
          <a:p>
            <a:r>
              <a:rPr lang="en-US"/>
              <a:t>Economic Injury Disaster Loans (EIDL) </a:t>
            </a:r>
          </a:p>
          <a:p>
            <a:r>
              <a:rPr lang="en-US"/>
              <a:t>Tax provisions</a:t>
            </a:r>
          </a:p>
          <a:p>
            <a:r>
              <a:rPr lang="en-US"/>
              <a:t>Student loan payment deferment and interest waiver</a:t>
            </a:r>
          </a:p>
          <a:p>
            <a:endParaRPr lang="en-US"/>
          </a:p>
          <a:p>
            <a:pPr marL="0" indent="0">
              <a:buNone/>
            </a:pPr>
            <a:r>
              <a:rPr lang="en-US"/>
              <a:t> More information: </a:t>
            </a:r>
            <a:r>
              <a:rPr lang="en-US" u="sng">
                <a:hlinkClick r:id="rId2"/>
              </a:rPr>
              <a:t>www.asahq.org/economicimpact</a:t>
            </a:r>
            <a:r>
              <a:rPr lang="en-US"/>
              <a:t> </a:t>
            </a:r>
          </a:p>
        </p:txBody>
      </p:sp>
      <p:sp>
        <p:nvSpPr>
          <p:cNvPr id="4" name="Date Placeholder 3">
            <a:extLst>
              <a:ext uri="{FF2B5EF4-FFF2-40B4-BE49-F238E27FC236}">
                <a16:creationId xmlns:a16="http://schemas.microsoft.com/office/drawing/2014/main" id="{E87E92AE-955E-48CE-9BBD-DDB01DA2C33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6" name="Picture 5" descr="A screenshot of a cell phone&#10;&#10;Description automatically generated">
            <a:extLst>
              <a:ext uri="{FF2B5EF4-FFF2-40B4-BE49-F238E27FC236}">
                <a16:creationId xmlns:a16="http://schemas.microsoft.com/office/drawing/2014/main" id="{C116D15D-92BA-4C41-8F02-E35291F80903}"/>
              </a:ext>
            </a:extLst>
          </p:cNvPr>
          <p:cNvPicPr>
            <a:picLocks noChangeAspect="1"/>
          </p:cNvPicPr>
          <p:nvPr/>
        </p:nvPicPr>
        <p:blipFill>
          <a:blip r:embed="rId3"/>
          <a:stretch>
            <a:fillRect/>
          </a:stretch>
        </p:blipFill>
        <p:spPr>
          <a:xfrm>
            <a:off x="8806962" y="3561957"/>
            <a:ext cx="2546837" cy="2443133"/>
          </a:xfrm>
          <a:prstGeom prst="rect">
            <a:avLst/>
          </a:prstGeom>
          <a:ln w="12700">
            <a:solidFill>
              <a:schemeClr val="tx1"/>
            </a:solidFill>
          </a:ln>
        </p:spPr>
      </p:pic>
    </p:spTree>
    <p:extLst>
      <p:ext uri="{BB962C8B-B14F-4D97-AF65-F5344CB8AC3E}">
        <p14:creationId xmlns:p14="http://schemas.microsoft.com/office/powerpoint/2010/main" val="216820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64514-2611-408C-BDE7-14FAB2A48F1C}"/>
              </a:ext>
            </a:extLst>
          </p:cNvPr>
          <p:cNvSpPr>
            <a:spLocks noGrp="1"/>
          </p:cNvSpPr>
          <p:nvPr>
            <p:ph type="title"/>
          </p:nvPr>
        </p:nvSpPr>
        <p:spPr/>
        <p:txBody>
          <a:bodyPr/>
          <a:lstStyle/>
          <a:p>
            <a:r>
              <a:rPr lang="en-US">
                <a:cs typeface="Arial"/>
              </a:rPr>
              <a:t>Purposing Anesthesia Machines as ICU Ventilators and ICU Patient Management</a:t>
            </a:r>
          </a:p>
        </p:txBody>
      </p:sp>
      <p:sp>
        <p:nvSpPr>
          <p:cNvPr id="3" name="Content Placeholder 2">
            <a:extLst>
              <a:ext uri="{FF2B5EF4-FFF2-40B4-BE49-F238E27FC236}">
                <a16:creationId xmlns:a16="http://schemas.microsoft.com/office/drawing/2014/main" id="{63679300-4A75-4C1D-8F39-D5F89B99380E}"/>
              </a:ext>
            </a:extLst>
          </p:cNvPr>
          <p:cNvSpPr>
            <a:spLocks noGrp="1"/>
          </p:cNvSpPr>
          <p:nvPr>
            <p:ph idx="1"/>
          </p:nvPr>
        </p:nvSpPr>
        <p:spPr/>
        <p:txBody>
          <a:bodyPr vert="horz" lIns="91440" tIns="45720" rIns="91440" bIns="45720" rtlCol="0" anchor="t">
            <a:normAutofit/>
          </a:bodyPr>
          <a:lstStyle/>
          <a:p>
            <a:r>
              <a:rPr lang="en-US">
                <a:cs typeface="Arial"/>
              </a:rPr>
              <a:t>New and frequently updated guidance on converting anesthesia gas machines and fresh gas flows. Detailed instruction and a quick reference guide available online and in PDF form. Created in collaboration with ASA/APSF.</a:t>
            </a:r>
          </a:p>
          <a:p>
            <a:pPr marL="0" indent="0" algn="ctr">
              <a:buNone/>
            </a:pPr>
            <a:r>
              <a:rPr lang="en-US">
                <a:cs typeface="Arial"/>
                <a:hlinkClick r:id="rId2"/>
              </a:rPr>
              <a:t>www.asahq.org/ventilators</a:t>
            </a:r>
            <a:r>
              <a:rPr lang="en-US">
                <a:cs typeface="Arial"/>
              </a:rPr>
              <a:t> </a:t>
            </a:r>
          </a:p>
          <a:p>
            <a:endParaRPr lang="en-US">
              <a:ea typeface="+mn-lt"/>
              <a:cs typeface="+mn-lt"/>
            </a:endParaRPr>
          </a:p>
          <a:p>
            <a:r>
              <a:rPr lang="en-US">
                <a:ea typeface="+mn-lt"/>
                <a:cs typeface="+mn-lt"/>
              </a:rPr>
              <a:t>Additional updated resources and training for managing COVID patients in the critical care setting. Created in collaboration with ASA/APSF/SOCCA/SCCM.</a:t>
            </a:r>
            <a:endParaRPr lang="en-US">
              <a:cs typeface="Arial"/>
            </a:endParaRPr>
          </a:p>
          <a:p>
            <a:pPr marL="0" indent="0" algn="ctr">
              <a:buNone/>
            </a:pPr>
            <a:r>
              <a:rPr lang="en-US">
                <a:cs typeface="Arial"/>
                <a:hlinkClick r:id="rId3"/>
              </a:rPr>
              <a:t>www.asahq.org/CAESAR</a:t>
            </a:r>
            <a:r>
              <a:rPr lang="en-US">
                <a:cs typeface="Arial"/>
              </a:rPr>
              <a:t> </a:t>
            </a:r>
          </a:p>
          <a:p>
            <a:pPr marL="0" indent="0">
              <a:buNone/>
            </a:pPr>
            <a:endParaRPr lang="en-US">
              <a:cs typeface="Arial"/>
            </a:endParaRPr>
          </a:p>
        </p:txBody>
      </p:sp>
      <p:sp>
        <p:nvSpPr>
          <p:cNvPr id="4" name="Date Placeholder 3">
            <a:extLst>
              <a:ext uri="{FF2B5EF4-FFF2-40B4-BE49-F238E27FC236}">
                <a16:creationId xmlns:a16="http://schemas.microsoft.com/office/drawing/2014/main" id="{94843C6A-C764-4D7A-8E3A-ACAD4212C809}"/>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32569394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AEB62-C2F4-48F5-B94D-7F6C4EE90C19}"/>
              </a:ext>
            </a:extLst>
          </p:cNvPr>
          <p:cNvSpPr>
            <a:spLocks noGrp="1"/>
          </p:cNvSpPr>
          <p:nvPr>
            <p:ph type="title"/>
          </p:nvPr>
        </p:nvSpPr>
        <p:spPr>
          <a:xfrm>
            <a:off x="838200" y="365125"/>
            <a:ext cx="11010900" cy="1281113"/>
          </a:xfrm>
        </p:spPr>
        <p:txBody>
          <a:bodyPr>
            <a:normAutofit fontScale="90000"/>
          </a:bodyPr>
          <a:lstStyle/>
          <a:p>
            <a:br>
              <a:rPr lang="en-US" b="0"/>
            </a:br>
            <a:r>
              <a:rPr lang="en-US"/>
              <a:t>CARES Act:  </a:t>
            </a:r>
            <a:br>
              <a:rPr lang="en-US"/>
            </a:br>
            <a:r>
              <a:rPr lang="en-US"/>
              <a:t>U.S. Department of Health &amp; Human Services (HHS)</a:t>
            </a:r>
            <a:br>
              <a:rPr lang="en-US"/>
            </a:br>
            <a:endParaRPr lang="en-US"/>
          </a:p>
        </p:txBody>
      </p:sp>
      <p:sp>
        <p:nvSpPr>
          <p:cNvPr id="3" name="Content Placeholder 2">
            <a:extLst>
              <a:ext uri="{FF2B5EF4-FFF2-40B4-BE49-F238E27FC236}">
                <a16:creationId xmlns:a16="http://schemas.microsoft.com/office/drawing/2014/main" id="{5591E437-06AC-43DE-8627-340A91F6BF2B}"/>
              </a:ext>
            </a:extLst>
          </p:cNvPr>
          <p:cNvSpPr>
            <a:spLocks noGrp="1"/>
          </p:cNvSpPr>
          <p:nvPr>
            <p:ph idx="1"/>
          </p:nvPr>
        </p:nvSpPr>
        <p:spPr/>
        <p:txBody>
          <a:bodyPr>
            <a:normAutofit lnSpcReduction="10000"/>
          </a:bodyPr>
          <a:lstStyle/>
          <a:p>
            <a:r>
              <a:rPr lang="en-US"/>
              <a:t>Public Health and Social Services Emergency Fund </a:t>
            </a:r>
          </a:p>
          <a:p>
            <a:r>
              <a:rPr lang="en-US"/>
              <a:t>$100B grant program for eligible healthcare providers </a:t>
            </a:r>
            <a:r>
              <a:rPr lang="en-US" b="1"/>
              <a:t>for healthcare-related expenses or lost revenues</a:t>
            </a:r>
            <a:r>
              <a:rPr lang="en-US"/>
              <a:t> associated with COVID-19. </a:t>
            </a:r>
          </a:p>
          <a:p>
            <a:r>
              <a:rPr lang="en-US"/>
              <a:t>Non-reimbursable expenses attributable to COVID-19 qualify for funding. Examples include building or retrofitting new ICUs, increased staffing or training, personal protective equipment, the building of temporary structures and more. </a:t>
            </a:r>
            <a:r>
              <a:rPr lang="en-US" b="1"/>
              <a:t>Forgone revenue from cancelled procedures, which has put significant strain on the health care system, is also a qualified expense.</a:t>
            </a:r>
          </a:p>
          <a:p>
            <a:r>
              <a:rPr lang="en-US"/>
              <a:t>This fund can only be used for non-reimbursable expenses.</a:t>
            </a:r>
          </a:p>
          <a:p>
            <a:r>
              <a:rPr lang="en-US"/>
              <a:t>STATUS:  </a:t>
            </a:r>
            <a:r>
              <a:rPr lang="en-US" b="1"/>
              <a:t>Health and Human Services (HHS) is in the process setting criteria for the application process</a:t>
            </a:r>
            <a:r>
              <a:rPr lang="en-US"/>
              <a:t>.</a:t>
            </a:r>
          </a:p>
        </p:txBody>
      </p:sp>
      <p:sp>
        <p:nvSpPr>
          <p:cNvPr id="4" name="Date Placeholder 3">
            <a:extLst>
              <a:ext uri="{FF2B5EF4-FFF2-40B4-BE49-F238E27FC236}">
                <a16:creationId xmlns:a16="http://schemas.microsoft.com/office/drawing/2014/main" id="{3DBAAA01-677C-497E-91F7-0CD7FCEC2C23}"/>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4129643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8A848-98FF-4370-BF28-8D5880D9B0F5}"/>
              </a:ext>
            </a:extLst>
          </p:cNvPr>
          <p:cNvSpPr>
            <a:spLocks noGrp="1"/>
          </p:cNvSpPr>
          <p:nvPr>
            <p:ph type="title"/>
          </p:nvPr>
        </p:nvSpPr>
        <p:spPr/>
        <p:txBody>
          <a:bodyPr>
            <a:normAutofit/>
          </a:bodyPr>
          <a:lstStyle/>
          <a:p>
            <a:r>
              <a:rPr lang="en-US"/>
              <a:t>CARES Act: </a:t>
            </a:r>
            <a:br>
              <a:rPr lang="en-US"/>
            </a:br>
            <a:r>
              <a:rPr lang="en-US"/>
              <a:t>Small Business Administration (SBA)</a:t>
            </a:r>
          </a:p>
        </p:txBody>
      </p:sp>
      <p:sp>
        <p:nvSpPr>
          <p:cNvPr id="3" name="Content Placeholder 2">
            <a:extLst>
              <a:ext uri="{FF2B5EF4-FFF2-40B4-BE49-F238E27FC236}">
                <a16:creationId xmlns:a16="http://schemas.microsoft.com/office/drawing/2014/main" id="{EA8A4AC1-50AD-4732-B486-6975B67F23C2}"/>
              </a:ext>
            </a:extLst>
          </p:cNvPr>
          <p:cNvSpPr>
            <a:spLocks noGrp="1"/>
          </p:cNvSpPr>
          <p:nvPr>
            <p:ph idx="1"/>
          </p:nvPr>
        </p:nvSpPr>
        <p:spPr/>
        <p:txBody>
          <a:bodyPr>
            <a:normAutofit/>
          </a:bodyPr>
          <a:lstStyle/>
          <a:p>
            <a:r>
              <a:rPr lang="en-US" b="1"/>
              <a:t>Paycheck Protection Program</a:t>
            </a:r>
          </a:p>
          <a:p>
            <a:pPr lvl="1"/>
            <a:r>
              <a:rPr lang="en-US" sz="2400"/>
              <a:t>$349 Billion to incentivize job retention</a:t>
            </a:r>
          </a:p>
          <a:p>
            <a:r>
              <a:rPr lang="en-US"/>
              <a:t>Eligible recipients may qualify for a loan up to $10 million determined by 8 weeks of prior average payroll plus an additional 25% of that amount.</a:t>
            </a:r>
          </a:p>
          <a:p>
            <a:r>
              <a:rPr lang="en-US"/>
              <a:t>Loan payments will be deferred for six months.</a:t>
            </a:r>
          </a:p>
          <a:p>
            <a:r>
              <a:rPr lang="en-US"/>
              <a:t>If you maintain your workforce, SBA will forgive the portion of the loan proceeds that are used to cover the first 8 weeks of payroll and certain other expenses following loan origination.</a:t>
            </a:r>
          </a:p>
          <a:p>
            <a:r>
              <a:rPr lang="en-US"/>
              <a:t>Status:  </a:t>
            </a:r>
            <a:r>
              <a:rPr lang="en-US" b="1" i="1"/>
              <a:t>Active Friday, April 3</a:t>
            </a:r>
          </a:p>
          <a:p>
            <a:pPr marL="457200" lvl="1" indent="0">
              <a:buNone/>
            </a:pPr>
            <a:endParaRPr lang="en-US"/>
          </a:p>
        </p:txBody>
      </p:sp>
      <p:sp>
        <p:nvSpPr>
          <p:cNvPr id="4" name="Date Placeholder 3">
            <a:extLst>
              <a:ext uri="{FF2B5EF4-FFF2-40B4-BE49-F238E27FC236}">
                <a16:creationId xmlns:a16="http://schemas.microsoft.com/office/drawing/2014/main" id="{AB5D8759-E8B2-45BE-9124-36B6AFCEDCC6}"/>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4263433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8154C-C699-481B-91B0-87D75AD90490}"/>
              </a:ext>
            </a:extLst>
          </p:cNvPr>
          <p:cNvSpPr>
            <a:spLocks noGrp="1"/>
          </p:cNvSpPr>
          <p:nvPr>
            <p:ph type="title"/>
          </p:nvPr>
        </p:nvSpPr>
        <p:spPr/>
        <p:txBody>
          <a:bodyPr/>
          <a:lstStyle/>
          <a:p>
            <a:r>
              <a:rPr lang="en-US"/>
              <a:t>CARES Act: </a:t>
            </a:r>
            <a:br>
              <a:rPr lang="en-US"/>
            </a:br>
            <a:r>
              <a:rPr lang="en-US"/>
              <a:t>Small Business Administration (SBA)</a:t>
            </a:r>
          </a:p>
        </p:txBody>
      </p:sp>
      <p:sp>
        <p:nvSpPr>
          <p:cNvPr id="3" name="Content Placeholder 2">
            <a:extLst>
              <a:ext uri="{FF2B5EF4-FFF2-40B4-BE49-F238E27FC236}">
                <a16:creationId xmlns:a16="http://schemas.microsoft.com/office/drawing/2014/main" id="{BF5953A3-08FB-487E-859B-2E4E13B851C4}"/>
              </a:ext>
            </a:extLst>
          </p:cNvPr>
          <p:cNvSpPr>
            <a:spLocks noGrp="1"/>
          </p:cNvSpPr>
          <p:nvPr>
            <p:ph sz="half" idx="1"/>
          </p:nvPr>
        </p:nvSpPr>
        <p:spPr/>
        <p:txBody>
          <a:bodyPr>
            <a:normAutofit fontScale="85000" lnSpcReduction="20000"/>
          </a:bodyPr>
          <a:lstStyle/>
          <a:p>
            <a:r>
              <a:rPr lang="en-US" b="1"/>
              <a:t>7 A Loan Guarantee Program</a:t>
            </a:r>
          </a:p>
          <a:p>
            <a:pPr lvl="1"/>
            <a:r>
              <a:rPr lang="en-US" sz="2400"/>
              <a:t>Maximum 7(a) loan amount increased from $5 million to $10 million. </a:t>
            </a:r>
          </a:p>
          <a:p>
            <a:pPr lvl="1"/>
            <a:r>
              <a:rPr lang="en-US" sz="2400"/>
              <a:t>Expands eligible uses of 7(a) loans to include payroll support, employee salaries, mortgage payments, insurance premiums and other debt obligations.</a:t>
            </a:r>
          </a:p>
          <a:p>
            <a:pPr lvl="1"/>
            <a:r>
              <a:rPr lang="en-US" sz="2400"/>
              <a:t>The SBA will also pay the principal and interest of </a:t>
            </a:r>
            <a:r>
              <a:rPr lang="en-US" sz="2400" b="1"/>
              <a:t>new 7(a) loans</a:t>
            </a:r>
            <a:r>
              <a:rPr lang="en-US" sz="2400"/>
              <a:t> issued prior to September 27, 2020.</a:t>
            </a:r>
          </a:p>
          <a:p>
            <a:pPr lvl="1"/>
            <a:r>
              <a:rPr lang="en-US" sz="2400"/>
              <a:t>The SBA will pay the principal and interest of </a:t>
            </a:r>
            <a:r>
              <a:rPr lang="en-US" sz="2400" b="1"/>
              <a:t>current 7(a) loans</a:t>
            </a:r>
            <a:r>
              <a:rPr lang="en-US" sz="2400"/>
              <a:t> for a period of six months.</a:t>
            </a:r>
          </a:p>
          <a:p>
            <a:pPr marL="0" indent="0">
              <a:buNone/>
            </a:pPr>
            <a:endParaRPr lang="en-US"/>
          </a:p>
        </p:txBody>
      </p:sp>
      <p:sp>
        <p:nvSpPr>
          <p:cNvPr id="4" name="Content Placeholder 3">
            <a:extLst>
              <a:ext uri="{FF2B5EF4-FFF2-40B4-BE49-F238E27FC236}">
                <a16:creationId xmlns:a16="http://schemas.microsoft.com/office/drawing/2014/main" id="{64004A2E-46AD-43C1-A72D-7897FF05D36F}"/>
              </a:ext>
            </a:extLst>
          </p:cNvPr>
          <p:cNvSpPr>
            <a:spLocks noGrp="1"/>
          </p:cNvSpPr>
          <p:nvPr>
            <p:ph sz="half" idx="2"/>
          </p:nvPr>
        </p:nvSpPr>
        <p:spPr/>
        <p:txBody>
          <a:bodyPr>
            <a:normAutofit fontScale="85000" lnSpcReduction="20000"/>
          </a:bodyPr>
          <a:lstStyle/>
          <a:p>
            <a:r>
              <a:rPr lang="en-US" b="1"/>
              <a:t>Economic Injury Disaster Loan </a:t>
            </a:r>
          </a:p>
          <a:p>
            <a:pPr lvl="1"/>
            <a:r>
              <a:rPr lang="en-US"/>
              <a:t>$10 Billion program provides small businesses with working capital loans of up to $2 million that can provide vital economic support to small businesses to help overcome the temporary loss of revenue they are experiencing. </a:t>
            </a:r>
          </a:p>
          <a:p>
            <a:pPr lvl="1"/>
            <a:r>
              <a:rPr lang="en-US"/>
              <a:t>$10,000 </a:t>
            </a:r>
            <a:r>
              <a:rPr lang="en-US" i="1"/>
              <a:t>loan advance </a:t>
            </a:r>
            <a:r>
              <a:rPr lang="en-US"/>
              <a:t>will provide economic relief to businesses that are currently experiencing a temporary loss of revenue. Funds will be made available within three days of a successful application, and this </a:t>
            </a:r>
            <a:r>
              <a:rPr lang="en-US" b="1"/>
              <a:t>loan advance will not have to be repaid.</a:t>
            </a:r>
          </a:p>
          <a:p>
            <a:pPr lvl="1"/>
            <a:r>
              <a:rPr lang="en-US"/>
              <a:t>Status:  </a:t>
            </a:r>
            <a:r>
              <a:rPr lang="en-US" b="1"/>
              <a:t>Active</a:t>
            </a:r>
            <a:endParaRPr lang="en-US"/>
          </a:p>
        </p:txBody>
      </p:sp>
      <p:sp>
        <p:nvSpPr>
          <p:cNvPr id="5" name="Date Placeholder 4">
            <a:extLst>
              <a:ext uri="{FF2B5EF4-FFF2-40B4-BE49-F238E27FC236}">
                <a16:creationId xmlns:a16="http://schemas.microsoft.com/office/drawing/2014/main" id="{814FF1D4-5DF9-4A6B-87FE-57D6CED7E359}"/>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4747210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0DFD-DBDB-450E-89F4-DBFF925EF3B8}"/>
              </a:ext>
            </a:extLst>
          </p:cNvPr>
          <p:cNvSpPr>
            <a:spLocks noGrp="1"/>
          </p:cNvSpPr>
          <p:nvPr>
            <p:ph type="title"/>
          </p:nvPr>
        </p:nvSpPr>
        <p:spPr/>
        <p:txBody>
          <a:bodyPr/>
          <a:lstStyle/>
          <a:p>
            <a:r>
              <a:rPr lang="en-US"/>
              <a:t>CARES Act: Internal Revenue Service (IRS)</a:t>
            </a:r>
          </a:p>
        </p:txBody>
      </p:sp>
      <p:sp>
        <p:nvSpPr>
          <p:cNvPr id="3" name="Content Placeholder 2">
            <a:extLst>
              <a:ext uri="{FF2B5EF4-FFF2-40B4-BE49-F238E27FC236}">
                <a16:creationId xmlns:a16="http://schemas.microsoft.com/office/drawing/2014/main" id="{EDB535ED-17D7-4139-A51A-CD3A5A02FAC9}"/>
              </a:ext>
            </a:extLst>
          </p:cNvPr>
          <p:cNvSpPr>
            <a:spLocks noGrp="1"/>
          </p:cNvSpPr>
          <p:nvPr>
            <p:ph idx="1"/>
          </p:nvPr>
        </p:nvSpPr>
        <p:spPr/>
        <p:txBody>
          <a:bodyPr>
            <a:normAutofit/>
          </a:bodyPr>
          <a:lstStyle/>
          <a:p>
            <a:r>
              <a:rPr lang="en-US" b="1"/>
              <a:t>Employee Retention Credit</a:t>
            </a:r>
          </a:p>
          <a:p>
            <a:pPr lvl="1"/>
            <a:r>
              <a:rPr lang="en-US" sz="2300"/>
              <a:t>Refundable tax credit is 50% of up to $10,000 in wages paid by an eligible employer whose business has been financially impacted by COVID-19.</a:t>
            </a:r>
          </a:p>
          <a:p>
            <a:r>
              <a:rPr lang="en-US" sz="2300"/>
              <a:t>Qualifying employers must fall into one of two categories:</a:t>
            </a:r>
          </a:p>
          <a:p>
            <a:pPr lvl="1"/>
            <a:r>
              <a:rPr lang="en-US" sz="2300"/>
              <a:t>The employer’s business is fully or partially suspended by government order due to COVID-19 during the calendar quarter.</a:t>
            </a:r>
          </a:p>
          <a:p>
            <a:pPr lvl="1"/>
            <a:r>
              <a:rPr lang="en-US" sz="2300"/>
              <a:t>The employer’s gross receipts are below 50% of the comparable quarter in 2019. Once the employer’s gross receipts go above 80% of a comparable quarter in 2019, they no longer qualify after the end of that quarter.</a:t>
            </a:r>
          </a:p>
          <a:p>
            <a:pPr lvl="0"/>
            <a:r>
              <a:rPr lang="en-US" sz="2300"/>
              <a:t>Status:  </a:t>
            </a:r>
            <a:r>
              <a:rPr lang="en-US" sz="2300" b="1"/>
              <a:t>Active</a:t>
            </a:r>
            <a:endParaRPr lang="en-US" b="1"/>
          </a:p>
          <a:p>
            <a:endParaRPr lang="en-US"/>
          </a:p>
        </p:txBody>
      </p:sp>
      <p:sp>
        <p:nvSpPr>
          <p:cNvPr id="4" name="Date Placeholder 3">
            <a:extLst>
              <a:ext uri="{FF2B5EF4-FFF2-40B4-BE49-F238E27FC236}">
                <a16:creationId xmlns:a16="http://schemas.microsoft.com/office/drawing/2014/main" id="{354FB37C-3055-4658-BCF9-A8800C44BF78}"/>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371354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D6393-C815-4426-9D9D-9ED4F71EC035}"/>
              </a:ext>
            </a:extLst>
          </p:cNvPr>
          <p:cNvSpPr>
            <a:spLocks noGrp="1"/>
          </p:cNvSpPr>
          <p:nvPr>
            <p:ph type="title"/>
          </p:nvPr>
        </p:nvSpPr>
        <p:spPr/>
        <p:txBody>
          <a:bodyPr/>
          <a:lstStyle/>
          <a:p>
            <a:r>
              <a:rPr lang="en-US"/>
              <a:t>CARES Act: Internal Revenue Service (IRS)</a:t>
            </a:r>
          </a:p>
        </p:txBody>
      </p:sp>
      <p:sp>
        <p:nvSpPr>
          <p:cNvPr id="3" name="Content Placeholder 2">
            <a:extLst>
              <a:ext uri="{FF2B5EF4-FFF2-40B4-BE49-F238E27FC236}">
                <a16:creationId xmlns:a16="http://schemas.microsoft.com/office/drawing/2014/main" id="{F1674BB0-7200-40C9-BA82-05830383845C}"/>
              </a:ext>
            </a:extLst>
          </p:cNvPr>
          <p:cNvSpPr>
            <a:spLocks noGrp="1"/>
          </p:cNvSpPr>
          <p:nvPr>
            <p:ph sz="half" idx="1"/>
          </p:nvPr>
        </p:nvSpPr>
        <p:spPr/>
        <p:txBody>
          <a:bodyPr vert="horz" lIns="91440" tIns="45720" rIns="91440" bIns="45720" rtlCol="0" anchor="t">
            <a:noAutofit/>
          </a:bodyPr>
          <a:lstStyle/>
          <a:p>
            <a:r>
              <a:rPr lang="en-US" sz="2000" b="1"/>
              <a:t>Deferred Social Security tax</a:t>
            </a:r>
            <a:endParaRPr lang="en-US" sz="2000" b="1">
              <a:cs typeface="Arial"/>
            </a:endParaRPr>
          </a:p>
          <a:p>
            <a:pPr lvl="1"/>
            <a:r>
              <a:rPr lang="en-US"/>
              <a:t>Employers and self-employed individuals  allowed to defer payment of their employer share of the Social Security tax until Dec. 31. The deferred amounts would be paid over the following two years, with half of the amount required to be paid by Dec. 31, 2021, and the other half by Dec. 31, 2022. </a:t>
            </a:r>
            <a:endParaRPr lang="en-US">
              <a:cs typeface="Arial"/>
            </a:endParaRPr>
          </a:p>
          <a:p>
            <a:pPr lvl="1"/>
            <a:r>
              <a:rPr lang="en-US"/>
              <a:t>Status: </a:t>
            </a:r>
            <a:r>
              <a:rPr lang="en-US" b="1"/>
              <a:t>Active</a:t>
            </a:r>
            <a:endParaRPr lang="en-US" b="1">
              <a:cs typeface="Arial"/>
            </a:endParaRPr>
          </a:p>
        </p:txBody>
      </p:sp>
      <p:sp>
        <p:nvSpPr>
          <p:cNvPr id="4" name="Content Placeholder 3">
            <a:extLst>
              <a:ext uri="{FF2B5EF4-FFF2-40B4-BE49-F238E27FC236}">
                <a16:creationId xmlns:a16="http://schemas.microsoft.com/office/drawing/2014/main" id="{5102D2CC-57EB-43E3-B413-7F70E5B755E5}"/>
              </a:ext>
            </a:extLst>
          </p:cNvPr>
          <p:cNvSpPr>
            <a:spLocks noGrp="1"/>
          </p:cNvSpPr>
          <p:nvPr>
            <p:ph sz="half" idx="2"/>
          </p:nvPr>
        </p:nvSpPr>
        <p:spPr/>
        <p:txBody>
          <a:bodyPr vert="horz" lIns="91440" tIns="45720" rIns="91440" bIns="45720" rtlCol="0" anchor="t">
            <a:normAutofit/>
          </a:bodyPr>
          <a:lstStyle/>
          <a:p>
            <a:r>
              <a:rPr lang="en-US" sz="2000" b="1"/>
              <a:t>Federal tax rebates</a:t>
            </a:r>
            <a:endParaRPr lang="en-US" sz="2000" b="1">
              <a:cs typeface="Arial"/>
            </a:endParaRPr>
          </a:p>
          <a:p>
            <a:pPr lvl="1"/>
            <a:r>
              <a:rPr lang="en-US" sz="2000"/>
              <a:t>One-time federal income tax rebate for eligible physicians and their employees in 2020. </a:t>
            </a:r>
            <a:endParaRPr lang="en-US" sz="2000">
              <a:cs typeface="Arial"/>
            </a:endParaRPr>
          </a:p>
          <a:p>
            <a:pPr lvl="1"/>
            <a:r>
              <a:rPr lang="en-US" sz="2000"/>
              <a:t>$1,200 for individuals</a:t>
            </a:r>
            <a:endParaRPr lang="en-US" sz="2000">
              <a:cs typeface="Arial"/>
            </a:endParaRPr>
          </a:p>
          <a:p>
            <a:pPr lvl="1"/>
            <a:r>
              <a:rPr lang="en-US" sz="2000"/>
              <a:t>$2,400 for joint filers</a:t>
            </a:r>
            <a:endParaRPr lang="en-US" sz="2000">
              <a:cs typeface="Arial"/>
            </a:endParaRPr>
          </a:p>
          <a:p>
            <a:pPr lvl="1"/>
            <a:r>
              <a:rPr lang="en-US" sz="2000"/>
              <a:t>$500 for each child. </a:t>
            </a:r>
            <a:endParaRPr lang="en-US" sz="2000">
              <a:cs typeface="Arial"/>
            </a:endParaRPr>
          </a:p>
          <a:p>
            <a:pPr lvl="1"/>
            <a:r>
              <a:rPr lang="en-US" sz="2000"/>
              <a:t>Status:  </a:t>
            </a:r>
            <a:r>
              <a:rPr lang="en-US" sz="2000" b="1"/>
              <a:t>3 Weeks</a:t>
            </a:r>
            <a:endParaRPr lang="en-US" sz="2000" b="1">
              <a:cs typeface="Arial"/>
            </a:endParaRPr>
          </a:p>
          <a:p>
            <a:r>
              <a:rPr lang="en-US" sz="2000" b="1"/>
              <a:t>Retirement account withdrawals</a:t>
            </a:r>
            <a:endParaRPr lang="en-US" sz="2000" b="1">
              <a:cs typeface="Arial"/>
            </a:endParaRPr>
          </a:p>
          <a:p>
            <a:pPr lvl="1"/>
            <a:r>
              <a:rPr lang="en-US" sz="2000"/>
              <a:t>Allows for withdrawal of up to $100,000 from retirement funds (i.e., 401K, etc.) in 2020 without penalty </a:t>
            </a:r>
            <a:endParaRPr lang="en-US" sz="2000" b="1">
              <a:cs typeface="Arial"/>
            </a:endParaRPr>
          </a:p>
          <a:p>
            <a:endParaRPr lang="en-US" sz="2000">
              <a:cs typeface="Arial"/>
            </a:endParaRPr>
          </a:p>
        </p:txBody>
      </p:sp>
      <p:sp>
        <p:nvSpPr>
          <p:cNvPr id="5" name="Date Placeholder 4">
            <a:extLst>
              <a:ext uri="{FF2B5EF4-FFF2-40B4-BE49-F238E27FC236}">
                <a16:creationId xmlns:a16="http://schemas.microsoft.com/office/drawing/2014/main" id="{9E007DF4-77B8-49F9-B443-D9DDC614061E}"/>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070434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F010-15B1-41EF-A5F9-4D8E4635169B}"/>
              </a:ext>
            </a:extLst>
          </p:cNvPr>
          <p:cNvSpPr>
            <a:spLocks noGrp="1"/>
          </p:cNvSpPr>
          <p:nvPr>
            <p:ph type="title"/>
          </p:nvPr>
        </p:nvSpPr>
        <p:spPr/>
        <p:txBody>
          <a:bodyPr>
            <a:normAutofit fontScale="90000"/>
          </a:bodyPr>
          <a:lstStyle/>
          <a:p>
            <a:br>
              <a:rPr lang="en-US"/>
            </a:br>
            <a:r>
              <a:rPr lang="en-US"/>
              <a:t>CARES Act: Department of Education</a:t>
            </a:r>
            <a:br>
              <a:rPr lang="en-US"/>
            </a:br>
            <a:endParaRPr lang="en-US"/>
          </a:p>
        </p:txBody>
      </p:sp>
      <p:sp>
        <p:nvSpPr>
          <p:cNvPr id="3" name="Content Placeholder 2">
            <a:extLst>
              <a:ext uri="{FF2B5EF4-FFF2-40B4-BE49-F238E27FC236}">
                <a16:creationId xmlns:a16="http://schemas.microsoft.com/office/drawing/2014/main" id="{17DD8343-58FB-4462-99A5-907E5D777ED6}"/>
              </a:ext>
            </a:extLst>
          </p:cNvPr>
          <p:cNvSpPr>
            <a:spLocks noGrp="1"/>
          </p:cNvSpPr>
          <p:nvPr>
            <p:ph idx="1"/>
          </p:nvPr>
        </p:nvSpPr>
        <p:spPr/>
        <p:txBody>
          <a:bodyPr vert="horz" lIns="91440" tIns="45720" rIns="91440" bIns="45720" rtlCol="0" anchor="t">
            <a:normAutofit fontScale="55000" lnSpcReduction="20000"/>
          </a:bodyPr>
          <a:lstStyle/>
          <a:p>
            <a:r>
              <a:rPr lang="en-US" sz="4400" b="1"/>
              <a:t>Interest</a:t>
            </a:r>
            <a:r>
              <a:rPr lang="en-US" sz="4400"/>
              <a:t> on student loans held by the U.S. Department of Education has been waived for at least sixty days beginning March 13, 2020.</a:t>
            </a:r>
            <a:endParaRPr lang="en-US" sz="4400">
              <a:cs typeface="Arial"/>
            </a:endParaRPr>
          </a:p>
          <a:p>
            <a:r>
              <a:rPr lang="en-US" sz="4400"/>
              <a:t>Includes Direct Loans, as well as Federal Perkins Loans and Federal Family Education Loan (FFEL) Program loans held by the Department.</a:t>
            </a:r>
            <a:endParaRPr lang="en-US" sz="4400">
              <a:cs typeface="Arial"/>
            </a:endParaRPr>
          </a:p>
          <a:p>
            <a:r>
              <a:rPr lang="en-US" sz="4400"/>
              <a:t>Administrative forbearance on loan </a:t>
            </a:r>
            <a:r>
              <a:rPr lang="en-US" sz="4400" b="1"/>
              <a:t>payments</a:t>
            </a:r>
            <a:r>
              <a:rPr lang="en-US" sz="4400"/>
              <a:t> effective March 13, 2020 for at least sixty days.</a:t>
            </a:r>
            <a:endParaRPr lang="en-US" sz="4400">
              <a:cs typeface="Arial"/>
            </a:endParaRPr>
          </a:p>
          <a:p>
            <a:r>
              <a:rPr lang="en-US" sz="4400"/>
              <a:t>To request administrative forbearance, </a:t>
            </a:r>
            <a:r>
              <a:rPr lang="en-US" sz="4400">
                <a:hlinkClick r:id="rId2"/>
              </a:rPr>
              <a:t>StudentAid.gov/login</a:t>
            </a:r>
            <a:r>
              <a:rPr lang="en-US" sz="4400"/>
              <a:t> </a:t>
            </a:r>
            <a:br>
              <a:rPr lang="en-US" sz="4400"/>
            </a:br>
            <a:r>
              <a:rPr lang="en-US" sz="4400"/>
              <a:t>or 1-800-4-FED-AID (1-800-433-3243)</a:t>
            </a:r>
            <a:endParaRPr lang="en-US" sz="4400">
              <a:cs typeface="Arial"/>
            </a:endParaRPr>
          </a:p>
          <a:p>
            <a:endParaRPr lang="en-US" sz="3800"/>
          </a:p>
          <a:p>
            <a:endParaRPr lang="en-US" sz="2800"/>
          </a:p>
          <a:p>
            <a:endParaRPr lang="en-US" sz="2800"/>
          </a:p>
          <a:p>
            <a:endParaRPr lang="en-US" sz="2800"/>
          </a:p>
          <a:p>
            <a:pPr lvl="1"/>
            <a:r>
              <a:rPr lang="en-US" sz="4000"/>
              <a:t>STATUS:  </a:t>
            </a:r>
            <a:r>
              <a:rPr lang="en-US" sz="4000" b="1"/>
              <a:t>Active</a:t>
            </a:r>
            <a:r>
              <a:rPr lang="en-US" sz="4000"/>
              <a:t>   </a:t>
            </a:r>
            <a:endParaRPr lang="en-US" sz="4000">
              <a:cs typeface="Arial"/>
            </a:endParaRPr>
          </a:p>
          <a:p>
            <a:endParaRPr lang="en-US"/>
          </a:p>
          <a:p>
            <a:endParaRPr lang="en-US" baseline="30000"/>
          </a:p>
        </p:txBody>
      </p:sp>
      <p:sp>
        <p:nvSpPr>
          <p:cNvPr id="4" name="Date Placeholder 3">
            <a:extLst>
              <a:ext uri="{FF2B5EF4-FFF2-40B4-BE49-F238E27FC236}">
                <a16:creationId xmlns:a16="http://schemas.microsoft.com/office/drawing/2014/main" id="{8080EF25-7473-471F-A21C-D19937F9AEF8}"/>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831590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F9D3-3938-4BB8-B7B7-D5909926D00D}"/>
              </a:ext>
            </a:extLst>
          </p:cNvPr>
          <p:cNvSpPr>
            <a:spLocks noGrp="1"/>
          </p:cNvSpPr>
          <p:nvPr>
            <p:ph type="ctrTitle"/>
          </p:nvPr>
        </p:nvSpPr>
        <p:spPr>
          <a:xfrm>
            <a:off x="1114052" y="665162"/>
            <a:ext cx="10146852" cy="942609"/>
          </a:xfrm>
        </p:spPr>
        <p:txBody>
          <a:bodyPr>
            <a:normAutofit fontScale="90000"/>
          </a:bodyPr>
          <a:lstStyle/>
          <a:p>
            <a:r>
              <a:rPr lang="en-US">
                <a:ea typeface="+mj-lt"/>
                <a:cs typeface="+mj-lt"/>
              </a:rPr>
              <a:t>SBA Assistance During the COVID-19 Crisis: </a:t>
            </a:r>
            <a:br>
              <a:rPr lang="en-US">
                <a:ea typeface="+mj-lt"/>
                <a:cs typeface="+mj-lt"/>
              </a:rPr>
            </a:br>
            <a:r>
              <a:rPr lang="en-US">
                <a:ea typeface="+mj-lt"/>
                <a:cs typeface="+mj-lt"/>
              </a:rPr>
              <a:t>What’s Available?</a:t>
            </a:r>
            <a:endParaRPr lang="en-US"/>
          </a:p>
        </p:txBody>
      </p:sp>
      <p:sp>
        <p:nvSpPr>
          <p:cNvPr id="3" name="Subtitle 2">
            <a:extLst>
              <a:ext uri="{FF2B5EF4-FFF2-40B4-BE49-F238E27FC236}">
                <a16:creationId xmlns:a16="http://schemas.microsoft.com/office/drawing/2014/main" id="{5CC33F84-88FC-463D-A9FD-048F459BF66E}"/>
              </a:ext>
            </a:extLst>
          </p:cNvPr>
          <p:cNvSpPr>
            <a:spLocks noGrp="1"/>
          </p:cNvSpPr>
          <p:nvPr>
            <p:ph type="subTitle" idx="1"/>
          </p:nvPr>
        </p:nvSpPr>
        <p:spPr>
          <a:xfrm>
            <a:off x="1142101" y="1817446"/>
            <a:ext cx="6440634" cy="458334"/>
          </a:xfrm>
        </p:spPr>
        <p:txBody>
          <a:bodyPr/>
          <a:lstStyle/>
          <a:p>
            <a:r>
              <a:rPr lang="en-US">
                <a:cs typeface="Arial"/>
              </a:rPr>
              <a:t>April 2, 2020</a:t>
            </a:r>
            <a:endParaRPr lang="en-US"/>
          </a:p>
        </p:txBody>
      </p:sp>
      <p:sp>
        <p:nvSpPr>
          <p:cNvPr id="5" name="Rectangle 4">
            <a:extLst>
              <a:ext uri="{FF2B5EF4-FFF2-40B4-BE49-F238E27FC236}">
                <a16:creationId xmlns:a16="http://schemas.microsoft.com/office/drawing/2014/main" id="{36FEF3A1-31B9-4149-ACFA-4A721294CBDE}"/>
              </a:ext>
            </a:extLst>
          </p:cNvPr>
          <p:cNvSpPr/>
          <p:nvPr/>
        </p:nvSpPr>
        <p:spPr>
          <a:xfrm>
            <a:off x="6610350" y="1716927"/>
            <a:ext cx="4776528" cy="369332"/>
          </a:xfrm>
          <a:prstGeom prst="rect">
            <a:avLst/>
          </a:prstGeom>
        </p:spPr>
        <p:txBody>
          <a:bodyPr wrap="square" anchor="t">
            <a:spAutoFit/>
          </a:bodyPr>
          <a:lstStyle/>
          <a:p>
            <a:r>
              <a:rPr lang="en-US">
                <a:solidFill>
                  <a:schemeClr val="bg1"/>
                </a:solidFill>
                <a:ea typeface="+mn-lt"/>
                <a:cs typeface="+mn-lt"/>
              </a:rPr>
              <a:t>James Kim, McDermott Will &amp; Emery</a:t>
            </a:r>
            <a:endParaRPr lang="en-US">
              <a:solidFill>
                <a:schemeClr val="bg1"/>
              </a:solidFill>
              <a:cs typeface="Arial" panose="020B0604020202020204"/>
            </a:endParaRPr>
          </a:p>
        </p:txBody>
      </p:sp>
      <p:pic>
        <p:nvPicPr>
          <p:cNvPr id="4" name="Picture 5" descr="A picture containing drawing&#10;&#10;Description generated with very high confidence">
            <a:extLst>
              <a:ext uri="{FF2B5EF4-FFF2-40B4-BE49-F238E27FC236}">
                <a16:creationId xmlns:a16="http://schemas.microsoft.com/office/drawing/2014/main" id="{92C7A4C4-688F-4441-ADAC-4098CF9E05EA}"/>
              </a:ext>
            </a:extLst>
          </p:cNvPr>
          <p:cNvPicPr>
            <a:picLocks noChangeAspect="1"/>
          </p:cNvPicPr>
          <p:nvPr/>
        </p:nvPicPr>
        <p:blipFill>
          <a:blip r:embed="rId2"/>
          <a:stretch>
            <a:fillRect/>
          </a:stretch>
        </p:blipFill>
        <p:spPr>
          <a:xfrm>
            <a:off x="7892716" y="5343236"/>
            <a:ext cx="2210373" cy="903950"/>
          </a:xfrm>
          <a:prstGeom prst="rect">
            <a:avLst/>
          </a:prstGeom>
        </p:spPr>
      </p:pic>
      <p:cxnSp>
        <p:nvCxnSpPr>
          <p:cNvPr id="8" name="Straight Arrow Connector 7">
            <a:extLst>
              <a:ext uri="{FF2B5EF4-FFF2-40B4-BE49-F238E27FC236}">
                <a16:creationId xmlns:a16="http://schemas.microsoft.com/office/drawing/2014/main" id="{34234A43-BD17-4171-9143-64DC042C5BFF}"/>
              </a:ext>
            </a:extLst>
          </p:cNvPr>
          <p:cNvCxnSpPr/>
          <p:nvPr/>
        </p:nvCxnSpPr>
        <p:spPr>
          <a:xfrm>
            <a:off x="7832128" y="5418615"/>
            <a:ext cx="0" cy="828675"/>
          </a:xfrm>
          <a:prstGeom prst="straightConnector1">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8229497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67E8-2A89-416A-8634-3160ACC41C92}"/>
              </a:ext>
            </a:extLst>
          </p:cNvPr>
          <p:cNvSpPr>
            <a:spLocks noGrp="1"/>
          </p:cNvSpPr>
          <p:nvPr>
            <p:ph type="title"/>
          </p:nvPr>
        </p:nvSpPr>
        <p:spPr/>
        <p:txBody>
          <a:bodyPr/>
          <a:lstStyle/>
          <a:p>
            <a:r>
              <a:rPr lang="en-US">
                <a:cs typeface="Arial"/>
              </a:rPr>
              <a:t>What is the "CARES Act?"</a:t>
            </a:r>
            <a:endParaRPr lang="en-US"/>
          </a:p>
        </p:txBody>
      </p:sp>
      <p:sp>
        <p:nvSpPr>
          <p:cNvPr id="3" name="Content Placeholder 2">
            <a:extLst>
              <a:ext uri="{FF2B5EF4-FFF2-40B4-BE49-F238E27FC236}">
                <a16:creationId xmlns:a16="http://schemas.microsoft.com/office/drawing/2014/main" id="{2E7E7783-D241-4C05-A03F-1EDCC6EB397F}"/>
              </a:ext>
            </a:extLst>
          </p:cNvPr>
          <p:cNvSpPr>
            <a:spLocks noGrp="1"/>
          </p:cNvSpPr>
          <p:nvPr>
            <p:ph idx="1"/>
          </p:nvPr>
        </p:nvSpPr>
        <p:spPr/>
        <p:txBody>
          <a:bodyPr vert="horz" lIns="91440" tIns="45720" rIns="91440" bIns="45720" rtlCol="0" anchor="t">
            <a:normAutofit/>
          </a:bodyPr>
          <a:lstStyle/>
          <a:p>
            <a:r>
              <a:rPr lang="en-US">
                <a:ea typeface="+mn-lt"/>
                <a:cs typeface="+mn-lt"/>
              </a:rPr>
              <a:t>The Coronavirus Aid, Relief, and Economic Security (CARES) Act was adopted by Congress and signed into law by President Trump on Friday, March 27.</a:t>
            </a:r>
            <a:endParaRPr lang="en-US">
              <a:cs typeface="Arial" panose="020B0604020202020204"/>
            </a:endParaRPr>
          </a:p>
          <a:p>
            <a:r>
              <a:rPr lang="en-US">
                <a:ea typeface="+mn-lt"/>
                <a:cs typeface="+mn-lt"/>
              </a:rPr>
              <a:t>The 880-page bill is </a:t>
            </a:r>
            <a:r>
              <a:rPr lang="en-US" b="1">
                <a:solidFill>
                  <a:schemeClr val="accent1"/>
                </a:solidFill>
                <a:ea typeface="+mn-lt"/>
                <a:cs typeface="+mn-lt"/>
              </a:rPr>
              <a:t>intended to help small and large businesses</a:t>
            </a:r>
            <a:r>
              <a:rPr lang="en-US">
                <a:ea typeface="+mn-lt"/>
                <a:cs typeface="+mn-lt"/>
              </a:rPr>
              <a:t>, individuals, and the health care sector weather the economic storm caused by the unprecedented COVID-19 pandemic.</a:t>
            </a:r>
            <a:endParaRPr lang="en-US"/>
          </a:p>
          <a:p>
            <a:r>
              <a:rPr lang="en-US">
                <a:ea typeface="+mn-lt"/>
                <a:cs typeface="+mn-lt"/>
              </a:rPr>
              <a:t>Title I of the CARES Act—titled “Keeping American Workers Paid and Employed”—is specifically focused on helping small businesses survive this economic crisis through the establishment of the Paycheck Protection Program (PPP) and bridge loans under the PPP administered through the Small Business Administration (SBA).</a:t>
            </a:r>
            <a:endParaRPr lang="en-US"/>
          </a:p>
        </p:txBody>
      </p:sp>
      <p:sp>
        <p:nvSpPr>
          <p:cNvPr id="4" name="Date Placeholder 3">
            <a:extLst>
              <a:ext uri="{FF2B5EF4-FFF2-40B4-BE49-F238E27FC236}">
                <a16:creationId xmlns:a16="http://schemas.microsoft.com/office/drawing/2014/main" id="{58E63F93-147C-4BB1-BF9C-7C4143C6C3F0}"/>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468442F6-126B-4EC6-A244-5434C10816A6}"/>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1671656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33392-0BF3-4CE2-9543-AB038BAD8685}"/>
              </a:ext>
            </a:extLst>
          </p:cNvPr>
          <p:cNvSpPr>
            <a:spLocks noGrp="1"/>
          </p:cNvSpPr>
          <p:nvPr>
            <p:ph type="title"/>
          </p:nvPr>
        </p:nvSpPr>
        <p:spPr/>
        <p:txBody>
          <a:bodyPr/>
          <a:lstStyle/>
          <a:p>
            <a:r>
              <a:rPr lang="en-US">
                <a:cs typeface="Arial"/>
              </a:rPr>
              <a:t>The Paycheck Protection Program</a:t>
            </a:r>
            <a:endParaRPr lang="en-US"/>
          </a:p>
        </p:txBody>
      </p:sp>
      <p:sp>
        <p:nvSpPr>
          <p:cNvPr id="3" name="Content Placeholder 2">
            <a:extLst>
              <a:ext uri="{FF2B5EF4-FFF2-40B4-BE49-F238E27FC236}">
                <a16:creationId xmlns:a16="http://schemas.microsoft.com/office/drawing/2014/main" id="{D0B4D7D6-1240-4704-9B37-31744A5B6C18}"/>
              </a:ext>
            </a:extLst>
          </p:cNvPr>
          <p:cNvSpPr>
            <a:spLocks noGrp="1"/>
          </p:cNvSpPr>
          <p:nvPr>
            <p:ph idx="1"/>
          </p:nvPr>
        </p:nvSpPr>
        <p:spPr/>
        <p:txBody>
          <a:bodyPr vert="horz" lIns="91440" tIns="45720" rIns="91440" bIns="45720" rtlCol="0" anchor="t">
            <a:normAutofit/>
          </a:bodyPr>
          <a:lstStyle/>
          <a:p>
            <a:r>
              <a:rPr lang="en-US">
                <a:ea typeface="+mn-lt"/>
                <a:cs typeface="+mn-lt"/>
              </a:rPr>
              <a:t>The 7(a) loan program is the SBA’s primary program for providing financial assistance to small businesses. The CARES Act would </a:t>
            </a:r>
            <a:r>
              <a:rPr lang="en-US" b="1">
                <a:solidFill>
                  <a:schemeClr val="accent1"/>
                </a:solidFill>
                <a:ea typeface="+mn-lt"/>
                <a:cs typeface="+mn-lt"/>
              </a:rPr>
              <a:t>increase the maximum 7(a) loan amount to $10 million, expand allowable uses of 7(a) loans as described below and, permit forgiveness of a portion of the loan based on certain requirements.</a:t>
            </a:r>
            <a:endParaRPr lang="en-US">
              <a:solidFill>
                <a:schemeClr val="accent1"/>
              </a:solidFill>
              <a:cs typeface="Arial"/>
            </a:endParaRPr>
          </a:p>
          <a:p>
            <a:r>
              <a:rPr lang="en-US">
                <a:ea typeface="+mn-lt"/>
                <a:cs typeface="+mn-lt"/>
              </a:rPr>
              <a:t>Under the CARES Act,</a:t>
            </a:r>
            <a:r>
              <a:rPr lang="en-US" b="1">
                <a:ea typeface="+mn-lt"/>
                <a:cs typeface="+mn-lt"/>
              </a:rPr>
              <a:t> </a:t>
            </a:r>
            <a:r>
              <a:rPr lang="en-US">
                <a:ea typeface="+mn-lt"/>
                <a:cs typeface="+mn-lt"/>
              </a:rPr>
              <a:t>the covered loan period for this program would begin on February 15, 2020, and end on June 30, 2020.</a:t>
            </a:r>
            <a:endParaRPr lang="en-US"/>
          </a:p>
          <a:p>
            <a:endParaRPr lang="en-US">
              <a:cs typeface="Arial"/>
            </a:endParaRPr>
          </a:p>
        </p:txBody>
      </p:sp>
      <p:sp>
        <p:nvSpPr>
          <p:cNvPr id="4" name="Date Placeholder 3">
            <a:extLst>
              <a:ext uri="{FF2B5EF4-FFF2-40B4-BE49-F238E27FC236}">
                <a16:creationId xmlns:a16="http://schemas.microsoft.com/office/drawing/2014/main" id="{5FDAB647-668F-4555-B5F7-B13027250F1A}"/>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03A6691B-17D3-492E-B94D-A8F67792DCEF}"/>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4202901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C312-000B-4031-9688-568B89174B25}"/>
              </a:ext>
            </a:extLst>
          </p:cNvPr>
          <p:cNvSpPr>
            <a:spLocks noGrp="1"/>
          </p:cNvSpPr>
          <p:nvPr>
            <p:ph type="title"/>
          </p:nvPr>
        </p:nvSpPr>
        <p:spPr/>
        <p:txBody>
          <a:bodyPr/>
          <a:lstStyle/>
          <a:p>
            <a:r>
              <a:rPr lang="en-US">
                <a:ea typeface="+mj-lt"/>
                <a:cs typeface="+mj-lt"/>
              </a:rPr>
              <a:t>Who Is An Eligible Recipient for a </a:t>
            </a:r>
            <a:br>
              <a:rPr lang="en-US">
                <a:ea typeface="+mj-lt"/>
                <a:cs typeface="+mj-lt"/>
              </a:rPr>
            </a:br>
            <a:r>
              <a:rPr lang="en-US">
                <a:ea typeface="+mj-lt"/>
                <a:cs typeface="+mj-lt"/>
              </a:rPr>
              <a:t>Covered Loan?</a:t>
            </a:r>
            <a:endParaRPr lang="en-US"/>
          </a:p>
        </p:txBody>
      </p:sp>
      <p:sp>
        <p:nvSpPr>
          <p:cNvPr id="3" name="Content Placeholder 2">
            <a:extLst>
              <a:ext uri="{FF2B5EF4-FFF2-40B4-BE49-F238E27FC236}">
                <a16:creationId xmlns:a16="http://schemas.microsoft.com/office/drawing/2014/main" id="{00A80B35-52D8-4830-BBCA-5B92ECFC37B1}"/>
              </a:ext>
            </a:extLst>
          </p:cNvPr>
          <p:cNvSpPr>
            <a:spLocks noGrp="1"/>
          </p:cNvSpPr>
          <p:nvPr>
            <p:ph idx="1"/>
          </p:nvPr>
        </p:nvSpPr>
        <p:spPr/>
        <p:txBody>
          <a:bodyPr vert="horz" lIns="91440" tIns="45720" rIns="91440" bIns="45720" rtlCol="0" anchor="t">
            <a:normAutofit lnSpcReduction="10000"/>
          </a:bodyPr>
          <a:lstStyle/>
          <a:p>
            <a:r>
              <a:rPr lang="en-US">
                <a:ea typeface="+mn-lt"/>
                <a:cs typeface="+mn-lt"/>
              </a:rPr>
              <a:t>The legislation increases eligibility for certain small businesses and organizations.</a:t>
            </a:r>
            <a:endParaRPr lang="en-US">
              <a:cs typeface="Arial" panose="020B0604020202020204"/>
            </a:endParaRPr>
          </a:p>
          <a:p>
            <a:r>
              <a:rPr lang="en-US">
                <a:ea typeface="+mn-lt"/>
                <a:cs typeface="+mn-lt"/>
              </a:rPr>
              <a:t>Small businesses, 501(c)(3) nonprofit organizations, 501(c)(19) veterans organizations and tribal businesses.</a:t>
            </a:r>
            <a:endParaRPr lang="en-US"/>
          </a:p>
          <a:p>
            <a:pPr lvl="1"/>
            <a:r>
              <a:rPr lang="en-US">
                <a:ea typeface="+mn-lt"/>
                <a:cs typeface="+mn-lt"/>
              </a:rPr>
              <a:t>Fewer than 500 employees (unless the covered industry’s SBA size standard allows more than 500 employees).</a:t>
            </a:r>
            <a:endParaRPr lang="en-US">
              <a:cs typeface="Arial"/>
            </a:endParaRPr>
          </a:p>
          <a:p>
            <a:r>
              <a:rPr lang="en-US">
                <a:ea typeface="+mn-lt"/>
                <a:cs typeface="+mn-lt"/>
              </a:rPr>
              <a:t>Businesses in the hospitality and restaurant industries with one or more physical location/store and with no more than 500 employees </a:t>
            </a:r>
            <a:r>
              <a:rPr lang="en-US" b="1">
                <a:solidFill>
                  <a:schemeClr val="accent1"/>
                </a:solidFill>
                <a:ea typeface="+mn-lt"/>
                <a:cs typeface="+mn-lt"/>
              </a:rPr>
              <a:t>per physical location</a:t>
            </a:r>
            <a:r>
              <a:rPr lang="en-US">
                <a:ea typeface="+mn-lt"/>
                <a:cs typeface="+mn-lt"/>
              </a:rPr>
              <a:t>.</a:t>
            </a:r>
            <a:endParaRPr lang="en-US"/>
          </a:p>
          <a:p>
            <a:r>
              <a:rPr lang="en-US">
                <a:ea typeface="+mn-lt"/>
                <a:cs typeface="+mn-lt"/>
              </a:rPr>
              <a:t>Franchises that are approved on the SBA’s Franchise Directory.</a:t>
            </a:r>
            <a:endParaRPr lang="en-US"/>
          </a:p>
          <a:p>
            <a:r>
              <a:rPr lang="en-US">
                <a:ea typeface="+mn-lt"/>
                <a:cs typeface="+mn-lt"/>
              </a:rPr>
              <a:t>Small businesses that receive financing through the Small Business Investment Company (SBIC) program.</a:t>
            </a:r>
            <a:endParaRPr lang="en-US"/>
          </a:p>
          <a:p>
            <a:pPr marL="0" indent="0">
              <a:buNone/>
            </a:pPr>
            <a:endParaRPr lang="en-US">
              <a:cs typeface="Arial"/>
            </a:endParaRPr>
          </a:p>
        </p:txBody>
      </p:sp>
      <p:sp>
        <p:nvSpPr>
          <p:cNvPr id="4" name="Date Placeholder 3">
            <a:extLst>
              <a:ext uri="{FF2B5EF4-FFF2-40B4-BE49-F238E27FC236}">
                <a16:creationId xmlns:a16="http://schemas.microsoft.com/office/drawing/2014/main" id="{1D8D9C9D-C4B1-47EF-B6EA-37518885C39A}"/>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8" name="Picture 7" descr="A picture containing drawing&#10;&#10;Description generated with very high confidence">
            <a:extLst>
              <a:ext uri="{FF2B5EF4-FFF2-40B4-BE49-F238E27FC236}">
                <a16:creationId xmlns:a16="http://schemas.microsoft.com/office/drawing/2014/main" id="{04CC0BAE-614D-4DD7-AF13-5E4BB307164D}"/>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376512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2DA5-E4BA-47A5-B2CD-1B5C956B02D0}"/>
              </a:ext>
            </a:extLst>
          </p:cNvPr>
          <p:cNvSpPr>
            <a:spLocks noGrp="1"/>
          </p:cNvSpPr>
          <p:nvPr>
            <p:ph type="title"/>
          </p:nvPr>
        </p:nvSpPr>
        <p:spPr/>
        <p:txBody>
          <a:bodyPr/>
          <a:lstStyle/>
          <a:p>
            <a:r>
              <a:rPr lang="en-US">
                <a:cs typeface="Arial"/>
              </a:rPr>
              <a:t>Online Education Free to Residents</a:t>
            </a:r>
            <a:endParaRPr lang="en-US"/>
          </a:p>
        </p:txBody>
      </p:sp>
      <p:sp>
        <p:nvSpPr>
          <p:cNvPr id="3" name="Content Placeholder 2">
            <a:extLst>
              <a:ext uri="{FF2B5EF4-FFF2-40B4-BE49-F238E27FC236}">
                <a16:creationId xmlns:a16="http://schemas.microsoft.com/office/drawing/2014/main" id="{D3C22755-FF35-4F0E-AA9A-E527B52F6895}"/>
              </a:ext>
            </a:extLst>
          </p:cNvPr>
          <p:cNvSpPr>
            <a:spLocks noGrp="1"/>
          </p:cNvSpPr>
          <p:nvPr>
            <p:ph idx="1"/>
          </p:nvPr>
        </p:nvSpPr>
        <p:spPr>
          <a:xfrm>
            <a:off x="838200" y="1825625"/>
            <a:ext cx="10830338" cy="4351338"/>
          </a:xfrm>
        </p:spPr>
        <p:txBody>
          <a:bodyPr vert="horz" lIns="91440" tIns="45720" rIns="91440" bIns="45720" rtlCol="0" anchor="t">
            <a:normAutofit/>
          </a:bodyPr>
          <a:lstStyle/>
          <a:p>
            <a:r>
              <a:rPr lang="en-US">
                <a:ea typeface="+mn-lt"/>
                <a:cs typeface="+mn-lt"/>
              </a:rPr>
              <a:t>Bridge the gap in planned clinical learning with free online education. </a:t>
            </a:r>
            <a:endParaRPr lang="en-US"/>
          </a:p>
          <a:p>
            <a:r>
              <a:rPr lang="en-US">
                <a:ea typeface="+mn-lt"/>
                <a:cs typeface="+mn-lt"/>
              </a:rPr>
              <a:t>ASA resident members can enroll in free online education through June 30, including:</a:t>
            </a:r>
          </a:p>
          <a:p>
            <a:pPr lvl="1"/>
            <a:r>
              <a:rPr lang="en-US">
                <a:ea typeface="+mn-lt"/>
                <a:cs typeface="+mn-lt"/>
              </a:rPr>
              <a:t>Anesthesia </a:t>
            </a:r>
            <a:r>
              <a:rPr lang="en-US" err="1">
                <a:ea typeface="+mn-lt"/>
                <a:cs typeface="+mn-lt"/>
              </a:rPr>
              <a:t>SimSTAT</a:t>
            </a:r>
            <a:r>
              <a:rPr lang="en-US">
                <a:ea typeface="+mn-lt"/>
                <a:cs typeface="+mn-lt"/>
              </a:rPr>
              <a:t> - Powerful, realistic online simulation training.</a:t>
            </a:r>
          </a:p>
          <a:p>
            <a:pPr lvl="1"/>
            <a:r>
              <a:rPr lang="en-US">
                <a:ea typeface="+mn-lt"/>
                <a:cs typeface="+mn-lt"/>
              </a:rPr>
              <a:t>ACE - An engaging review of the clinical aspects of anesthesia fundamentals.</a:t>
            </a:r>
          </a:p>
          <a:p>
            <a:pPr lvl="1"/>
            <a:r>
              <a:rPr lang="en-US">
                <a:ea typeface="+mn-lt"/>
                <a:cs typeface="+mn-lt"/>
              </a:rPr>
              <a:t>SEE - Key insights from more than 30 journals worldwide.</a:t>
            </a:r>
            <a:endParaRPr lang="en-US">
              <a:cs typeface="Arial" panose="020B0604020202020204"/>
            </a:endParaRPr>
          </a:p>
          <a:p>
            <a:pPr lvl="1"/>
            <a:r>
              <a:rPr lang="en-US">
                <a:ea typeface="+mn-lt"/>
                <a:cs typeface="+mn-lt"/>
              </a:rPr>
              <a:t>Plus 19 Patient Safety modules – always free!</a:t>
            </a:r>
          </a:p>
          <a:p>
            <a:endParaRPr lang="en-US">
              <a:ea typeface="+mn-lt"/>
              <a:cs typeface="+mn-lt"/>
            </a:endParaRPr>
          </a:p>
          <a:p>
            <a:pPr marL="342900" lvl="1" indent="0" algn="ctr">
              <a:buNone/>
            </a:pPr>
            <a:r>
              <a:rPr lang="en-US" sz="2500">
                <a:ea typeface="+mn-lt"/>
                <a:cs typeface="+mn-lt"/>
                <a:hlinkClick r:id="rId2"/>
              </a:rPr>
              <a:t>www.asahq.org/resident-courses</a:t>
            </a:r>
            <a:r>
              <a:rPr lang="en-US" sz="2500">
                <a:ea typeface="+mn-lt"/>
                <a:cs typeface="+mn-lt"/>
              </a:rPr>
              <a:t> </a:t>
            </a:r>
            <a:endParaRPr lang="en-US" sz="2500">
              <a:cs typeface="Arial"/>
            </a:endParaRPr>
          </a:p>
          <a:p>
            <a:endParaRPr lang="en-US">
              <a:cs typeface="Arial"/>
            </a:endParaRPr>
          </a:p>
        </p:txBody>
      </p:sp>
      <p:sp>
        <p:nvSpPr>
          <p:cNvPr id="4" name="Date Placeholder 3">
            <a:extLst>
              <a:ext uri="{FF2B5EF4-FFF2-40B4-BE49-F238E27FC236}">
                <a16:creationId xmlns:a16="http://schemas.microsoft.com/office/drawing/2014/main" id="{AA58A7F7-7F20-4521-8A3E-6AB332D1730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33702178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3EA76-86B8-47A0-97B7-6DDAA80A08C9}"/>
              </a:ext>
            </a:extLst>
          </p:cNvPr>
          <p:cNvSpPr>
            <a:spLocks noGrp="1"/>
          </p:cNvSpPr>
          <p:nvPr>
            <p:ph type="title"/>
          </p:nvPr>
        </p:nvSpPr>
        <p:spPr/>
        <p:txBody>
          <a:bodyPr/>
          <a:lstStyle/>
          <a:p>
            <a:r>
              <a:rPr lang="en-US">
                <a:cs typeface="Arial"/>
              </a:rPr>
              <a:t>Application Period</a:t>
            </a:r>
            <a:endParaRPr lang="en-US"/>
          </a:p>
        </p:txBody>
      </p:sp>
      <p:sp>
        <p:nvSpPr>
          <p:cNvPr id="3" name="Content Placeholder 2">
            <a:extLst>
              <a:ext uri="{FF2B5EF4-FFF2-40B4-BE49-F238E27FC236}">
                <a16:creationId xmlns:a16="http://schemas.microsoft.com/office/drawing/2014/main" id="{F6C3EF69-1218-4734-86D7-F94CBBFCF159}"/>
              </a:ext>
            </a:extLst>
          </p:cNvPr>
          <p:cNvSpPr>
            <a:spLocks noGrp="1"/>
          </p:cNvSpPr>
          <p:nvPr>
            <p:ph idx="1"/>
          </p:nvPr>
        </p:nvSpPr>
        <p:spPr/>
        <p:txBody>
          <a:bodyPr vert="horz" lIns="91440" tIns="45720" rIns="91440" bIns="45720" rtlCol="0" anchor="t">
            <a:normAutofit/>
          </a:bodyPr>
          <a:lstStyle/>
          <a:p>
            <a:r>
              <a:rPr lang="en-US">
                <a:ea typeface="+mn-lt"/>
                <a:cs typeface="+mn-lt"/>
              </a:rPr>
              <a:t>Starting April 3, 2020, small businesses and sole proprietorships can apply for and receive loans to cover their payroll and other certain expenses through existing SBA lenders.</a:t>
            </a:r>
            <a:endParaRPr lang="en-US">
              <a:cs typeface="Arial" panose="020B0604020202020204"/>
            </a:endParaRPr>
          </a:p>
          <a:p>
            <a:r>
              <a:rPr lang="en-US">
                <a:ea typeface="+mn-lt"/>
                <a:cs typeface="+mn-lt"/>
              </a:rPr>
              <a:t>Starting April 10, 2020, independent contractors and self-employed individuals can apply for and receive loans to cover their payroll and other certain expenses through existing SBA lenders.</a:t>
            </a:r>
            <a:endParaRPr lang="en-US"/>
          </a:p>
          <a:p>
            <a:r>
              <a:rPr lang="en-US">
                <a:ea typeface="+mn-lt"/>
                <a:cs typeface="+mn-lt"/>
              </a:rPr>
              <a:t>Apply through an existing SBA lender or through any federally insured depository institution, federally insured credit union, and Farm Credit System institution that is participating.</a:t>
            </a:r>
            <a:endParaRPr lang="en-US"/>
          </a:p>
          <a:p>
            <a:r>
              <a:rPr lang="en-US">
                <a:ea typeface="+mn-lt"/>
                <a:cs typeface="+mn-lt"/>
              </a:rPr>
              <a:t>Visit </a:t>
            </a:r>
            <a:r>
              <a:rPr lang="en-US">
                <a:ea typeface="+mn-lt"/>
                <a:cs typeface="+mn-lt"/>
                <a:hlinkClick r:id="rId2"/>
              </a:rPr>
              <a:t>www.sba.gov</a:t>
            </a:r>
            <a:r>
              <a:rPr lang="en-US">
                <a:ea typeface="+mn-lt"/>
                <a:cs typeface="+mn-lt"/>
              </a:rPr>
              <a:t> for a list of SBA lenders.</a:t>
            </a:r>
            <a:endParaRPr lang="en-US"/>
          </a:p>
          <a:p>
            <a:r>
              <a:rPr lang="en-US">
                <a:ea typeface="+mn-lt"/>
                <a:cs typeface="+mn-lt"/>
              </a:rPr>
              <a:t>Applications and documentation must be submitted by June 30, 2020.</a:t>
            </a:r>
            <a:endParaRPr lang="en-US"/>
          </a:p>
          <a:p>
            <a:endParaRPr lang="en-US">
              <a:cs typeface="Arial"/>
            </a:endParaRPr>
          </a:p>
        </p:txBody>
      </p:sp>
      <p:sp>
        <p:nvSpPr>
          <p:cNvPr id="4" name="Date Placeholder 3">
            <a:extLst>
              <a:ext uri="{FF2B5EF4-FFF2-40B4-BE49-F238E27FC236}">
                <a16:creationId xmlns:a16="http://schemas.microsoft.com/office/drawing/2014/main" id="{BF484FD4-8B72-48DF-B714-18F4F18B1817}"/>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4B385F41-DC94-46B1-A27E-CEB03C1C501D}"/>
              </a:ext>
            </a:extLst>
          </p:cNvPr>
          <p:cNvPicPr>
            <a:picLocks noChangeAspect="1"/>
          </p:cNvPicPr>
          <p:nvPr/>
        </p:nvPicPr>
        <p:blipFill>
          <a:blip r:embed="rId3"/>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9082078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63D6-2FB7-4501-98B0-D169666BC0D6}"/>
              </a:ext>
            </a:extLst>
          </p:cNvPr>
          <p:cNvSpPr>
            <a:spLocks noGrp="1"/>
          </p:cNvSpPr>
          <p:nvPr>
            <p:ph type="title"/>
          </p:nvPr>
        </p:nvSpPr>
        <p:spPr/>
        <p:txBody>
          <a:bodyPr/>
          <a:lstStyle/>
          <a:p>
            <a:r>
              <a:rPr lang="en-US">
                <a:ea typeface="+mj-lt"/>
                <a:cs typeface="+mj-lt"/>
              </a:rPr>
              <a:t>Eligibility Criteria – Easing and Expediting </a:t>
            </a:r>
            <a:br>
              <a:rPr lang="en-US">
                <a:ea typeface="+mj-lt"/>
                <a:cs typeface="+mj-lt"/>
              </a:rPr>
            </a:br>
            <a:r>
              <a:rPr lang="en-US">
                <a:ea typeface="+mj-lt"/>
                <a:cs typeface="+mj-lt"/>
              </a:rPr>
              <a:t>the Process</a:t>
            </a:r>
            <a:endParaRPr lang="en-US"/>
          </a:p>
        </p:txBody>
      </p:sp>
      <p:sp>
        <p:nvSpPr>
          <p:cNvPr id="3" name="Content Placeholder 2">
            <a:extLst>
              <a:ext uri="{FF2B5EF4-FFF2-40B4-BE49-F238E27FC236}">
                <a16:creationId xmlns:a16="http://schemas.microsoft.com/office/drawing/2014/main" id="{B2825922-B412-4D1D-AF6B-BFD6CF413B3C}"/>
              </a:ext>
            </a:extLst>
          </p:cNvPr>
          <p:cNvSpPr>
            <a:spLocks noGrp="1"/>
          </p:cNvSpPr>
          <p:nvPr>
            <p:ph idx="1"/>
          </p:nvPr>
        </p:nvSpPr>
        <p:spPr/>
        <p:txBody>
          <a:bodyPr vert="horz" lIns="91440" tIns="45720" rIns="91440" bIns="45720" rtlCol="0" anchor="t">
            <a:normAutofit/>
          </a:bodyPr>
          <a:lstStyle/>
          <a:p>
            <a:r>
              <a:rPr lang="en-US">
                <a:ea typeface="+mn-lt"/>
                <a:cs typeface="+mn-lt"/>
              </a:rPr>
              <a:t>The legislation gives approved SBA lenders the delegated authority to make and approve loans.</a:t>
            </a:r>
            <a:endParaRPr lang="en-US">
              <a:cs typeface="Arial" panose="020B0604020202020204"/>
            </a:endParaRPr>
          </a:p>
          <a:p>
            <a:r>
              <a:rPr lang="en-US">
                <a:ea typeface="+mn-lt"/>
                <a:cs typeface="+mn-lt"/>
              </a:rPr>
              <a:t>In evaluating a borrower’s eligibility, an SBA lender must consider: whether a business was operational on February 15, 2020 and had employees for whom it paid salaries and payroll taxes.</a:t>
            </a:r>
            <a:endParaRPr lang="en-US"/>
          </a:p>
          <a:p>
            <a:r>
              <a:rPr lang="en-US" b="1">
                <a:solidFill>
                  <a:schemeClr val="accent1"/>
                </a:solidFill>
                <a:ea typeface="+mn-lt"/>
                <a:cs typeface="+mn-lt"/>
              </a:rPr>
              <a:t>The eligibility criteria for an SBA loan are eased under the PPP, and the process for applying is made easier.</a:t>
            </a:r>
            <a:endParaRPr lang="en-US">
              <a:solidFill>
                <a:schemeClr val="accent1"/>
              </a:solidFill>
              <a:cs typeface="Arial"/>
            </a:endParaRPr>
          </a:p>
          <a:p>
            <a:endParaRPr lang="en-US">
              <a:cs typeface="Arial"/>
            </a:endParaRPr>
          </a:p>
        </p:txBody>
      </p:sp>
      <p:sp>
        <p:nvSpPr>
          <p:cNvPr id="4" name="Date Placeholder 3">
            <a:extLst>
              <a:ext uri="{FF2B5EF4-FFF2-40B4-BE49-F238E27FC236}">
                <a16:creationId xmlns:a16="http://schemas.microsoft.com/office/drawing/2014/main" id="{37C15B0A-8810-47D3-93DC-EDE2ED89A650}"/>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44C05F7C-0360-4847-B073-04246200DE32}"/>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1180939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BE0C-0974-4C8F-A1F8-B5C0C3379052}"/>
              </a:ext>
            </a:extLst>
          </p:cNvPr>
          <p:cNvSpPr>
            <a:spLocks noGrp="1"/>
          </p:cNvSpPr>
          <p:nvPr>
            <p:ph type="title"/>
          </p:nvPr>
        </p:nvSpPr>
        <p:spPr/>
        <p:txBody>
          <a:bodyPr/>
          <a:lstStyle/>
          <a:p>
            <a:r>
              <a:rPr lang="en-US">
                <a:cs typeface="Arial"/>
              </a:rPr>
              <a:t>Who is an "Employee" for Purposes of the PPP</a:t>
            </a:r>
            <a:endParaRPr lang="en-US"/>
          </a:p>
        </p:txBody>
      </p:sp>
      <p:sp>
        <p:nvSpPr>
          <p:cNvPr id="3" name="Content Placeholder 2">
            <a:extLst>
              <a:ext uri="{FF2B5EF4-FFF2-40B4-BE49-F238E27FC236}">
                <a16:creationId xmlns:a16="http://schemas.microsoft.com/office/drawing/2014/main" id="{CA676949-A6FD-458A-8C61-C6693AF1EB47}"/>
              </a:ext>
            </a:extLst>
          </p:cNvPr>
          <p:cNvSpPr>
            <a:spLocks noGrp="1"/>
          </p:cNvSpPr>
          <p:nvPr>
            <p:ph idx="1"/>
          </p:nvPr>
        </p:nvSpPr>
        <p:spPr/>
        <p:txBody>
          <a:bodyPr vert="horz" lIns="91440" tIns="45720" rIns="91440" bIns="45720" rtlCol="0" anchor="t">
            <a:normAutofit/>
          </a:bodyPr>
          <a:lstStyle/>
          <a:p>
            <a:r>
              <a:rPr lang="en-US">
                <a:ea typeface="+mn-lt"/>
                <a:cs typeface="+mn-lt"/>
              </a:rPr>
              <a:t>For purposes of calculating how many employees a business concern has under the PPP, an employee is defined as </a:t>
            </a:r>
            <a:r>
              <a:rPr lang="en-US" b="1">
                <a:solidFill>
                  <a:schemeClr val="accent1"/>
                </a:solidFill>
                <a:ea typeface="+mn-lt"/>
                <a:cs typeface="+mn-lt"/>
              </a:rPr>
              <a:t>those who are employed on a full-time, part-time or “other basis.”</a:t>
            </a:r>
            <a:endParaRPr lang="en-US">
              <a:solidFill>
                <a:schemeClr val="accent1"/>
              </a:solidFill>
              <a:cs typeface="Arial" panose="020B0604020202020204"/>
            </a:endParaRPr>
          </a:p>
          <a:p>
            <a:r>
              <a:rPr lang="en-US">
                <a:ea typeface="+mn-lt"/>
                <a:cs typeface="+mn-lt"/>
              </a:rPr>
              <a:t>The law provides for waiver of the affiliation rules for “any business concern operating as a franchise that is assigned a franchise identifier code by the Administration.”</a:t>
            </a:r>
            <a:endParaRPr lang="en-US"/>
          </a:p>
        </p:txBody>
      </p:sp>
      <p:sp>
        <p:nvSpPr>
          <p:cNvPr id="4" name="Date Placeholder 3">
            <a:extLst>
              <a:ext uri="{FF2B5EF4-FFF2-40B4-BE49-F238E27FC236}">
                <a16:creationId xmlns:a16="http://schemas.microsoft.com/office/drawing/2014/main" id="{B45BE773-2B01-4829-9BBC-868D10B6B18C}"/>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73B2E981-C6E1-4D47-9B6F-9D834E3169B3}"/>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2250945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E5DD8-775F-4191-BC5A-91B09D5843AD}"/>
              </a:ext>
            </a:extLst>
          </p:cNvPr>
          <p:cNvSpPr>
            <a:spLocks noGrp="1"/>
          </p:cNvSpPr>
          <p:nvPr>
            <p:ph type="title"/>
          </p:nvPr>
        </p:nvSpPr>
        <p:spPr/>
        <p:txBody>
          <a:bodyPr/>
          <a:lstStyle/>
          <a:p>
            <a:r>
              <a:rPr lang="en-US">
                <a:ea typeface="+mj-lt"/>
                <a:cs typeface="+mj-lt"/>
              </a:rPr>
              <a:t>Borrower’s Good Faith Certification</a:t>
            </a:r>
            <a:endParaRPr lang="en-US"/>
          </a:p>
        </p:txBody>
      </p:sp>
      <p:sp>
        <p:nvSpPr>
          <p:cNvPr id="3" name="Content Placeholder 2">
            <a:extLst>
              <a:ext uri="{FF2B5EF4-FFF2-40B4-BE49-F238E27FC236}">
                <a16:creationId xmlns:a16="http://schemas.microsoft.com/office/drawing/2014/main" id="{0BCF2FC6-500B-4490-9525-C92726EECF9D}"/>
              </a:ext>
            </a:extLst>
          </p:cNvPr>
          <p:cNvSpPr>
            <a:spLocks noGrp="1"/>
          </p:cNvSpPr>
          <p:nvPr>
            <p:ph idx="1"/>
          </p:nvPr>
        </p:nvSpPr>
        <p:spPr/>
        <p:txBody>
          <a:bodyPr vert="horz" lIns="91440" tIns="45720" rIns="91440" bIns="45720" rtlCol="0" anchor="t">
            <a:normAutofit/>
          </a:bodyPr>
          <a:lstStyle/>
          <a:p>
            <a:r>
              <a:rPr lang="en-US">
                <a:ea typeface="+mn-lt"/>
                <a:cs typeface="+mn-lt"/>
              </a:rPr>
              <a:t>An eligible recipient (borrower) must make a good-faith certification that:</a:t>
            </a:r>
            <a:endParaRPr lang="en-US">
              <a:cs typeface="Arial" panose="020B0604020202020204"/>
            </a:endParaRPr>
          </a:p>
          <a:p>
            <a:r>
              <a:rPr lang="en-US">
                <a:ea typeface="+mn-lt"/>
                <a:cs typeface="+mn-lt"/>
              </a:rPr>
              <a:t>(1) the uncertainty of current economic conditions make the loan request necessary to support ongoing operations and </a:t>
            </a:r>
            <a:r>
              <a:rPr lang="en-US" b="1">
                <a:solidFill>
                  <a:schemeClr val="accent1"/>
                </a:solidFill>
                <a:ea typeface="+mn-lt"/>
                <a:cs typeface="+mn-lt"/>
              </a:rPr>
              <a:t>that they will use funds to retain workers and maintain payroll and other debt obligations</a:t>
            </a:r>
            <a:r>
              <a:rPr lang="en-US">
                <a:ea typeface="+mn-lt"/>
                <a:cs typeface="+mn-lt"/>
              </a:rPr>
              <a:t>, and</a:t>
            </a:r>
            <a:endParaRPr lang="en-US"/>
          </a:p>
          <a:p>
            <a:r>
              <a:rPr lang="en-US">
                <a:ea typeface="+mn-lt"/>
                <a:cs typeface="+mn-lt"/>
              </a:rPr>
              <a:t>(2) a borrower does not have an application pending for a loan for the same purpose and duplicative of amounts applied for or received under a covered loan, nor has it received such a loan between February 15, 2020 and December 31, 2020.</a:t>
            </a:r>
            <a:endParaRPr lang="en-US"/>
          </a:p>
          <a:p>
            <a:endParaRPr lang="en-US">
              <a:cs typeface="Arial"/>
            </a:endParaRPr>
          </a:p>
        </p:txBody>
      </p:sp>
      <p:sp>
        <p:nvSpPr>
          <p:cNvPr id="4" name="Date Placeholder 3">
            <a:extLst>
              <a:ext uri="{FF2B5EF4-FFF2-40B4-BE49-F238E27FC236}">
                <a16:creationId xmlns:a16="http://schemas.microsoft.com/office/drawing/2014/main" id="{2F8C01BA-17F7-48C4-9152-75321DCC5690}"/>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2FDA564D-368B-45F5-9552-E692502BDC4F}"/>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41694297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D76B-42C9-47D5-8E4D-A26A2D9F3CCB}"/>
              </a:ext>
            </a:extLst>
          </p:cNvPr>
          <p:cNvSpPr>
            <a:spLocks noGrp="1"/>
          </p:cNvSpPr>
          <p:nvPr>
            <p:ph type="title"/>
          </p:nvPr>
        </p:nvSpPr>
        <p:spPr/>
        <p:txBody>
          <a:bodyPr/>
          <a:lstStyle/>
          <a:p>
            <a:r>
              <a:rPr lang="en-US">
                <a:ea typeface="+mj-lt"/>
                <a:cs typeface="+mj-lt"/>
              </a:rPr>
              <a:t>How is the Covered Loan Amount Determined?</a:t>
            </a:r>
            <a:endParaRPr lang="en-US"/>
          </a:p>
        </p:txBody>
      </p:sp>
      <p:sp>
        <p:nvSpPr>
          <p:cNvPr id="3" name="Content Placeholder 2">
            <a:extLst>
              <a:ext uri="{FF2B5EF4-FFF2-40B4-BE49-F238E27FC236}">
                <a16:creationId xmlns:a16="http://schemas.microsoft.com/office/drawing/2014/main" id="{A084F82E-90AB-4E57-A4FE-FE102C422BC7}"/>
              </a:ext>
            </a:extLst>
          </p:cNvPr>
          <p:cNvSpPr>
            <a:spLocks noGrp="1"/>
          </p:cNvSpPr>
          <p:nvPr>
            <p:ph idx="1"/>
          </p:nvPr>
        </p:nvSpPr>
        <p:spPr/>
        <p:txBody>
          <a:bodyPr vert="horz" lIns="91440" tIns="45720" rIns="91440" bIns="45720" rtlCol="0" anchor="t">
            <a:normAutofit/>
          </a:bodyPr>
          <a:lstStyle/>
          <a:p>
            <a:r>
              <a:rPr lang="en-US">
                <a:ea typeface="+mn-lt"/>
                <a:cs typeface="+mn-lt"/>
              </a:rPr>
              <a:t>The loan amount of a covered loan will be the average monthly payroll for the past year multiplied by 2.5, or $10 million, whichever is less.</a:t>
            </a:r>
            <a:endParaRPr lang="en-US">
              <a:cs typeface="Arial" panose="020B0604020202020204"/>
            </a:endParaRPr>
          </a:p>
          <a:p>
            <a:r>
              <a:rPr lang="en-US">
                <a:ea typeface="+mn-lt"/>
                <a:cs typeface="+mn-lt"/>
              </a:rPr>
              <a:t>Loan amounts for seasonal or new businesses (which cannot demonstrate average monthly payrolls for the previous 12-month period) are calculated using a modified formula.</a:t>
            </a:r>
            <a:endParaRPr lang="en-US"/>
          </a:p>
          <a:p>
            <a:r>
              <a:rPr lang="en-US">
                <a:ea typeface="+mn-lt"/>
                <a:cs typeface="+mn-lt"/>
              </a:rPr>
              <a:t>Also, under the law, payroll costs do </a:t>
            </a:r>
            <a:r>
              <a:rPr lang="en-US" u="sng">
                <a:ea typeface="+mn-lt"/>
                <a:cs typeface="+mn-lt"/>
              </a:rPr>
              <a:t>not</a:t>
            </a:r>
            <a:r>
              <a:rPr lang="en-US">
                <a:ea typeface="+mn-lt"/>
                <a:cs typeface="+mn-lt"/>
              </a:rPr>
              <a:t> include “the compensation of an individual employee in excess of an annual salary of $100,000, as prorated for the covered period.”</a:t>
            </a:r>
            <a:endParaRPr lang="en-US"/>
          </a:p>
          <a:p>
            <a:r>
              <a:rPr lang="en-US">
                <a:ea typeface="+mn-lt"/>
                <a:cs typeface="+mn-lt"/>
              </a:rPr>
              <a:t>The legislation also excludes the compensation of an employee whose principal place of residence is outside the United States.</a:t>
            </a:r>
            <a:endParaRPr lang="en-US"/>
          </a:p>
          <a:p>
            <a:endParaRPr lang="en-US">
              <a:cs typeface="Arial"/>
            </a:endParaRPr>
          </a:p>
        </p:txBody>
      </p:sp>
      <p:sp>
        <p:nvSpPr>
          <p:cNvPr id="4" name="Date Placeholder 3">
            <a:extLst>
              <a:ext uri="{FF2B5EF4-FFF2-40B4-BE49-F238E27FC236}">
                <a16:creationId xmlns:a16="http://schemas.microsoft.com/office/drawing/2014/main" id="{20DBDA87-15B1-4057-9F44-D0B699EA8202}"/>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8F0EAFE0-5EC0-4EBD-B39D-F55C26957282}"/>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38168555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2405-2510-40A2-953B-1682442D01CF}"/>
              </a:ext>
            </a:extLst>
          </p:cNvPr>
          <p:cNvSpPr>
            <a:spLocks noGrp="1"/>
          </p:cNvSpPr>
          <p:nvPr>
            <p:ph type="title"/>
          </p:nvPr>
        </p:nvSpPr>
        <p:spPr/>
        <p:txBody>
          <a:bodyPr/>
          <a:lstStyle/>
          <a:p>
            <a:r>
              <a:rPr lang="en-US">
                <a:cs typeface="Arial"/>
              </a:rPr>
              <a:t>Calculation the Loan Amount – an example</a:t>
            </a:r>
            <a:endParaRPr lang="en-US"/>
          </a:p>
        </p:txBody>
      </p:sp>
      <p:sp>
        <p:nvSpPr>
          <p:cNvPr id="3" name="Content Placeholder 2">
            <a:extLst>
              <a:ext uri="{FF2B5EF4-FFF2-40B4-BE49-F238E27FC236}">
                <a16:creationId xmlns:a16="http://schemas.microsoft.com/office/drawing/2014/main" id="{CA4ED471-E436-4E73-B107-2EB8FF15EF58}"/>
              </a:ext>
            </a:extLst>
          </p:cNvPr>
          <p:cNvSpPr>
            <a:spLocks noGrp="1"/>
          </p:cNvSpPr>
          <p:nvPr>
            <p:ph idx="1"/>
          </p:nvPr>
        </p:nvSpPr>
        <p:spPr/>
        <p:txBody>
          <a:bodyPr vert="horz" lIns="91440" tIns="45720" rIns="91440" bIns="45720" rtlCol="0" anchor="t">
            <a:normAutofit/>
          </a:bodyPr>
          <a:lstStyle/>
          <a:p>
            <a:pPr marL="0" indent="0">
              <a:buNone/>
            </a:pPr>
            <a:r>
              <a:rPr lang="en-US" u="sng">
                <a:ea typeface="+mn-lt"/>
                <a:cs typeface="+mn-lt"/>
              </a:rPr>
              <a:t>Expense</a:t>
            </a:r>
            <a:r>
              <a:rPr lang="en-US">
                <a:ea typeface="+mn-lt"/>
                <a:cs typeface="+mn-lt"/>
              </a:rPr>
              <a:t>                              </a:t>
            </a:r>
            <a:r>
              <a:rPr lang="en-US" u="sng">
                <a:ea typeface="+mn-lt"/>
                <a:cs typeface="+mn-lt"/>
              </a:rPr>
              <a:t>12-Month Avg.</a:t>
            </a:r>
            <a:endParaRPr lang="en-US">
              <a:cs typeface="Arial" panose="020B0604020202020204"/>
            </a:endParaRPr>
          </a:p>
          <a:p>
            <a:pPr marL="0" indent="0">
              <a:buNone/>
            </a:pPr>
            <a:r>
              <a:rPr lang="en-US">
                <a:ea typeface="+mn-lt"/>
                <a:cs typeface="+mn-lt"/>
              </a:rPr>
              <a:t>Payroll                                 $23,145</a:t>
            </a:r>
            <a:endParaRPr lang="en-US">
              <a:cs typeface="Arial" panose="020B0604020202020204"/>
            </a:endParaRPr>
          </a:p>
          <a:p>
            <a:pPr marL="0" indent="0">
              <a:buNone/>
            </a:pPr>
            <a:r>
              <a:rPr lang="en-US">
                <a:ea typeface="+mn-lt"/>
                <a:cs typeface="+mn-lt"/>
              </a:rPr>
              <a:t>250% of Monthly Avg.         $57,862</a:t>
            </a:r>
            <a:endParaRPr lang="en-US">
              <a:cs typeface="Arial" panose="020B0604020202020204"/>
            </a:endParaRPr>
          </a:p>
          <a:p>
            <a:endParaRPr lang="en-US">
              <a:ea typeface="+mn-lt"/>
              <a:cs typeface="+mn-lt"/>
            </a:endParaRPr>
          </a:p>
          <a:p>
            <a:r>
              <a:rPr lang="en-US">
                <a:ea typeface="+mn-lt"/>
                <a:cs typeface="+mn-lt"/>
              </a:rPr>
              <a:t>“Payroll costs” are a defined term in the law, and include payments of compensation for salary, wage or commission; cash tip or equivalent; payments for vacation, parental, family, medical or sick leave; payments required for group health benefits, including insurance premiums; and payment of state and local tax assessed on compensation of employees.</a:t>
            </a:r>
            <a:endParaRPr lang="en-US">
              <a:cs typeface="Arial"/>
            </a:endParaRPr>
          </a:p>
          <a:p>
            <a:endParaRPr lang="en-US">
              <a:cs typeface="Arial"/>
            </a:endParaRPr>
          </a:p>
        </p:txBody>
      </p:sp>
      <p:sp>
        <p:nvSpPr>
          <p:cNvPr id="4" name="Date Placeholder 3">
            <a:extLst>
              <a:ext uri="{FF2B5EF4-FFF2-40B4-BE49-F238E27FC236}">
                <a16:creationId xmlns:a16="http://schemas.microsoft.com/office/drawing/2014/main" id="{5D72C880-D04D-4B43-B32D-16BEE636E188}"/>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FD5BE372-4659-499E-BEFA-714201E95E1E}"/>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2626781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12BB-AF9A-484D-9695-E967E22228C9}"/>
              </a:ext>
            </a:extLst>
          </p:cNvPr>
          <p:cNvSpPr>
            <a:spLocks noGrp="1"/>
          </p:cNvSpPr>
          <p:nvPr>
            <p:ph type="title"/>
          </p:nvPr>
        </p:nvSpPr>
        <p:spPr/>
        <p:txBody>
          <a:bodyPr/>
          <a:lstStyle/>
          <a:p>
            <a:r>
              <a:rPr lang="en-US">
                <a:ea typeface="+mj-lt"/>
                <a:cs typeface="+mj-lt"/>
              </a:rPr>
              <a:t>What Expenses Can I Pay For With a Covered Loan?</a:t>
            </a:r>
            <a:endParaRPr lang="en-US"/>
          </a:p>
        </p:txBody>
      </p:sp>
      <p:sp>
        <p:nvSpPr>
          <p:cNvPr id="3" name="Content Placeholder 2">
            <a:extLst>
              <a:ext uri="{FF2B5EF4-FFF2-40B4-BE49-F238E27FC236}">
                <a16:creationId xmlns:a16="http://schemas.microsoft.com/office/drawing/2014/main" id="{D8D10BD9-32C6-4632-AF9B-E4840D391571}"/>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Eligible expenses include the following:</a:t>
            </a:r>
            <a:endParaRPr lang="en-US">
              <a:cs typeface="Arial" panose="020B0604020202020204"/>
            </a:endParaRPr>
          </a:p>
          <a:p>
            <a:r>
              <a:rPr lang="en-US">
                <a:ea typeface="+mn-lt"/>
                <a:cs typeface="+mn-lt"/>
              </a:rPr>
              <a:t>Payroll costs</a:t>
            </a:r>
            <a:endParaRPr lang="en-US"/>
          </a:p>
          <a:p>
            <a:r>
              <a:rPr lang="en-US">
                <a:ea typeface="+mn-lt"/>
                <a:cs typeface="+mn-lt"/>
              </a:rPr>
              <a:t>Costs related to group health care benefits during the periods of paid sick, medical or family leave, and insurance premiums</a:t>
            </a:r>
            <a:endParaRPr lang="en-US"/>
          </a:p>
          <a:p>
            <a:r>
              <a:rPr lang="en-US">
                <a:ea typeface="+mn-lt"/>
                <a:cs typeface="+mn-lt"/>
              </a:rPr>
              <a:t>Employee salaries</a:t>
            </a:r>
            <a:endParaRPr lang="en-US"/>
          </a:p>
          <a:p>
            <a:r>
              <a:rPr lang="en-US">
                <a:ea typeface="+mn-lt"/>
                <a:cs typeface="+mn-lt"/>
              </a:rPr>
              <a:t>Mortgage interest costs</a:t>
            </a:r>
            <a:endParaRPr lang="en-US"/>
          </a:p>
          <a:p>
            <a:r>
              <a:rPr lang="en-US">
                <a:ea typeface="+mn-lt"/>
                <a:cs typeface="+mn-lt"/>
              </a:rPr>
              <a:t>Rent</a:t>
            </a:r>
            <a:endParaRPr lang="en-US"/>
          </a:p>
          <a:p>
            <a:r>
              <a:rPr lang="en-US">
                <a:ea typeface="+mn-lt"/>
                <a:cs typeface="+mn-lt"/>
              </a:rPr>
              <a:t>Payment of utility bills</a:t>
            </a:r>
            <a:endParaRPr lang="en-US"/>
          </a:p>
          <a:p>
            <a:r>
              <a:rPr lang="en-US">
                <a:ea typeface="+mn-lt"/>
                <a:cs typeface="+mn-lt"/>
              </a:rPr>
              <a:t>Interest on other debt obligations</a:t>
            </a:r>
            <a:endParaRPr lang="en-US"/>
          </a:p>
          <a:p>
            <a:endParaRPr lang="en-US">
              <a:cs typeface="Arial"/>
            </a:endParaRPr>
          </a:p>
        </p:txBody>
      </p:sp>
      <p:sp>
        <p:nvSpPr>
          <p:cNvPr id="4" name="Date Placeholder 3">
            <a:extLst>
              <a:ext uri="{FF2B5EF4-FFF2-40B4-BE49-F238E27FC236}">
                <a16:creationId xmlns:a16="http://schemas.microsoft.com/office/drawing/2014/main" id="{8D05062E-BF2E-424A-AEE3-A7E7105F6572}"/>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C58FA3C0-E022-4D13-B39A-3EF9516BEEA3}"/>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35984411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E2EC-56B3-49C1-B2EB-32059BF09A00}"/>
              </a:ext>
            </a:extLst>
          </p:cNvPr>
          <p:cNvSpPr>
            <a:spLocks noGrp="1"/>
          </p:cNvSpPr>
          <p:nvPr>
            <p:ph type="title"/>
          </p:nvPr>
        </p:nvSpPr>
        <p:spPr/>
        <p:txBody>
          <a:bodyPr/>
          <a:lstStyle/>
          <a:p>
            <a:r>
              <a:rPr lang="en-US">
                <a:ea typeface="+mj-lt"/>
                <a:cs typeface="+mj-lt"/>
              </a:rPr>
              <a:t>Other Critical Provisions About Covered Loans Under the PPP</a:t>
            </a:r>
            <a:endParaRPr lang="en-US"/>
          </a:p>
        </p:txBody>
      </p:sp>
      <p:sp>
        <p:nvSpPr>
          <p:cNvPr id="3" name="Content Placeholder 2">
            <a:extLst>
              <a:ext uri="{FF2B5EF4-FFF2-40B4-BE49-F238E27FC236}">
                <a16:creationId xmlns:a16="http://schemas.microsoft.com/office/drawing/2014/main" id="{C8744638-661F-4FD1-91FE-3CC86E3B4E97}"/>
              </a:ext>
            </a:extLst>
          </p:cNvPr>
          <p:cNvSpPr>
            <a:spLocks noGrp="1"/>
          </p:cNvSpPr>
          <p:nvPr>
            <p:ph idx="1"/>
          </p:nvPr>
        </p:nvSpPr>
        <p:spPr/>
        <p:txBody>
          <a:bodyPr vert="horz" lIns="91440" tIns="45720" rIns="91440" bIns="45720" rtlCol="0" anchor="t">
            <a:normAutofit lnSpcReduction="10000"/>
          </a:bodyPr>
          <a:lstStyle/>
          <a:p>
            <a:r>
              <a:rPr lang="en-US" b="1">
                <a:solidFill>
                  <a:schemeClr val="accent1"/>
                </a:solidFill>
                <a:ea typeface="+mn-lt"/>
                <a:cs typeface="+mn-lt"/>
              </a:rPr>
              <a:t>0.5% fixed interest rate, and two years to repay outstanding balance.</a:t>
            </a:r>
            <a:endParaRPr lang="en-US">
              <a:solidFill>
                <a:schemeClr val="accent1"/>
              </a:solidFill>
              <a:cs typeface="Arial" panose="020B0604020202020204"/>
            </a:endParaRPr>
          </a:p>
          <a:p>
            <a:r>
              <a:rPr lang="en-US">
                <a:ea typeface="+mn-lt"/>
                <a:cs typeface="+mn-lt"/>
              </a:rPr>
              <a:t>Both </a:t>
            </a:r>
            <a:r>
              <a:rPr lang="en-US" b="1">
                <a:solidFill>
                  <a:schemeClr val="accent1"/>
                </a:solidFill>
                <a:ea typeface="+mn-lt"/>
                <a:cs typeface="+mn-lt"/>
              </a:rPr>
              <a:t>borrower and lender fees for 7(a) loans are be waived.</a:t>
            </a:r>
            <a:endParaRPr lang="en-US">
              <a:solidFill>
                <a:schemeClr val="accent1"/>
              </a:solidFill>
            </a:endParaRPr>
          </a:p>
          <a:p>
            <a:r>
              <a:rPr lang="en-US">
                <a:ea typeface="+mn-lt"/>
                <a:cs typeface="+mn-lt"/>
              </a:rPr>
              <a:t>The SBA “credit elsewhere” test, personal guarantee and collateral requirements are waived during the covered period.</a:t>
            </a:r>
            <a:endParaRPr lang="en-US"/>
          </a:p>
          <a:p>
            <a:r>
              <a:rPr lang="en-US">
                <a:ea typeface="+mn-lt"/>
                <a:cs typeface="+mn-lt"/>
              </a:rPr>
              <a:t>Lenders are required to provide </a:t>
            </a:r>
            <a:r>
              <a:rPr lang="en-US" b="1">
                <a:solidFill>
                  <a:schemeClr val="accent1"/>
                </a:solidFill>
                <a:ea typeface="+mn-lt"/>
                <a:cs typeface="+mn-lt"/>
              </a:rPr>
              <a:t>complete deferment of 7(a) loan payments for not less than 6 months and not more than 1 year</a:t>
            </a:r>
            <a:r>
              <a:rPr lang="en-US">
                <a:ea typeface="+mn-lt"/>
                <a:cs typeface="+mn-lt"/>
              </a:rPr>
              <a:t>, including payment of principal, interest, and fees.  SBA is required to disseminate guidance on the deferment process within 30 days. </a:t>
            </a:r>
            <a:endParaRPr lang="en-US"/>
          </a:p>
          <a:p>
            <a:r>
              <a:rPr lang="en-US">
                <a:ea typeface="+mn-lt"/>
                <a:cs typeface="+mn-lt"/>
              </a:rPr>
              <a:t>Existing loans made under the SBA’s Disaster Loan Program between January 31, 2020, and the date on which covered loans are made available, may be refinanced as part of a covered 7(a) loan.</a:t>
            </a:r>
            <a:endParaRPr lang="en-US"/>
          </a:p>
          <a:p>
            <a:endParaRPr lang="en-US">
              <a:cs typeface="Arial"/>
            </a:endParaRPr>
          </a:p>
        </p:txBody>
      </p:sp>
      <p:sp>
        <p:nvSpPr>
          <p:cNvPr id="4" name="Date Placeholder 3">
            <a:extLst>
              <a:ext uri="{FF2B5EF4-FFF2-40B4-BE49-F238E27FC236}">
                <a16:creationId xmlns:a16="http://schemas.microsoft.com/office/drawing/2014/main" id="{BED68959-3CEB-44D0-B66F-D44DA42F12F3}"/>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A98823BB-05A3-439F-B9FA-96ABA94E94B9}"/>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1760714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EF77-ABCF-4C2C-8DD8-50B23D168C0A}"/>
              </a:ext>
            </a:extLst>
          </p:cNvPr>
          <p:cNvSpPr>
            <a:spLocks noGrp="1"/>
          </p:cNvSpPr>
          <p:nvPr>
            <p:ph type="title"/>
          </p:nvPr>
        </p:nvSpPr>
        <p:spPr/>
        <p:txBody>
          <a:bodyPr/>
          <a:lstStyle/>
          <a:p>
            <a:r>
              <a:rPr lang="en-US">
                <a:cs typeface="Arial"/>
              </a:rPr>
              <a:t>Loan Forgiveness</a:t>
            </a:r>
            <a:endParaRPr lang="en-US"/>
          </a:p>
        </p:txBody>
      </p:sp>
      <p:sp>
        <p:nvSpPr>
          <p:cNvPr id="3" name="Content Placeholder 2">
            <a:extLst>
              <a:ext uri="{FF2B5EF4-FFF2-40B4-BE49-F238E27FC236}">
                <a16:creationId xmlns:a16="http://schemas.microsoft.com/office/drawing/2014/main" id="{5D855282-1B2C-4225-871F-C11D894B5938}"/>
              </a:ext>
            </a:extLst>
          </p:cNvPr>
          <p:cNvSpPr>
            <a:spLocks noGrp="1"/>
          </p:cNvSpPr>
          <p:nvPr>
            <p:ph idx="1"/>
          </p:nvPr>
        </p:nvSpPr>
        <p:spPr/>
        <p:txBody>
          <a:bodyPr vert="horz" lIns="91440" tIns="45720" rIns="91440" bIns="45720" rtlCol="0" anchor="t">
            <a:normAutofit/>
          </a:bodyPr>
          <a:lstStyle/>
          <a:p>
            <a:r>
              <a:rPr lang="en-US">
                <a:ea typeface="+mn-lt"/>
                <a:cs typeface="+mn-lt"/>
              </a:rPr>
              <a:t>The PPP provides a process by which borrowers would be eligible for loan forgiveness based on --</a:t>
            </a:r>
            <a:endParaRPr lang="en-US">
              <a:cs typeface="Arial" panose="020B0604020202020204"/>
            </a:endParaRPr>
          </a:p>
          <a:p>
            <a:r>
              <a:rPr lang="en-US">
                <a:ea typeface="+mn-lt"/>
                <a:cs typeface="+mn-lt"/>
              </a:rPr>
              <a:t>The amount spent by the borrower during an eight-week period after the origination date of the loan on the following items:</a:t>
            </a:r>
            <a:endParaRPr lang="en-US"/>
          </a:p>
          <a:p>
            <a:pPr lvl="1"/>
            <a:r>
              <a:rPr lang="en-US" b="1">
                <a:ea typeface="+mn-lt"/>
                <a:cs typeface="+mn-lt"/>
              </a:rPr>
              <a:t>Payroll costs</a:t>
            </a:r>
            <a:endParaRPr lang="en-US">
              <a:cs typeface="Arial"/>
            </a:endParaRPr>
          </a:p>
          <a:p>
            <a:pPr lvl="1"/>
            <a:r>
              <a:rPr lang="en-US" b="1">
                <a:ea typeface="+mn-lt"/>
                <a:cs typeface="+mn-lt"/>
              </a:rPr>
              <a:t>Interest payment on any mortgage</a:t>
            </a:r>
            <a:r>
              <a:rPr lang="en-US">
                <a:ea typeface="+mn-lt"/>
                <a:cs typeface="+mn-lt"/>
              </a:rPr>
              <a:t> incurred prior to February 15, 2020</a:t>
            </a:r>
            <a:endParaRPr lang="en-US">
              <a:cs typeface="Arial"/>
            </a:endParaRPr>
          </a:p>
          <a:p>
            <a:pPr lvl="1"/>
            <a:r>
              <a:rPr lang="en-US" b="1">
                <a:ea typeface="+mn-lt"/>
                <a:cs typeface="+mn-lt"/>
              </a:rPr>
              <a:t>Payment of rent </a:t>
            </a:r>
            <a:r>
              <a:rPr lang="en-US">
                <a:ea typeface="+mn-lt"/>
                <a:cs typeface="+mn-lt"/>
              </a:rPr>
              <a:t>on any lease in force prior to February 15, 2020</a:t>
            </a:r>
            <a:endParaRPr lang="en-US">
              <a:cs typeface="Arial"/>
            </a:endParaRPr>
          </a:p>
          <a:p>
            <a:pPr lvl="1"/>
            <a:r>
              <a:rPr lang="en-US" b="1">
                <a:ea typeface="+mn-lt"/>
                <a:cs typeface="+mn-lt"/>
              </a:rPr>
              <a:t>Payment on any utility </a:t>
            </a:r>
            <a:r>
              <a:rPr lang="en-US">
                <a:ea typeface="+mn-lt"/>
                <a:cs typeface="+mn-lt"/>
              </a:rPr>
              <a:t>for which service began before February 15, 2020.</a:t>
            </a:r>
            <a:endParaRPr lang="en-US">
              <a:cs typeface="Arial"/>
            </a:endParaRPr>
          </a:p>
          <a:p>
            <a:endParaRPr lang="en-US">
              <a:ea typeface="+mn-lt"/>
              <a:cs typeface="+mn-lt"/>
            </a:endParaRPr>
          </a:p>
          <a:p>
            <a:r>
              <a:rPr lang="en-US">
                <a:ea typeface="+mn-lt"/>
                <a:cs typeface="+mn-lt"/>
              </a:rPr>
              <a:t>Note: This does </a:t>
            </a:r>
            <a:r>
              <a:rPr lang="en-US" u="sng">
                <a:ea typeface="+mn-lt"/>
                <a:cs typeface="+mn-lt"/>
              </a:rPr>
              <a:t>not</a:t>
            </a:r>
            <a:r>
              <a:rPr lang="en-US">
                <a:ea typeface="+mn-lt"/>
                <a:cs typeface="+mn-lt"/>
              </a:rPr>
              <a:t> tie exactly to permitted uses of funds.</a:t>
            </a:r>
            <a:endParaRPr lang="en-US">
              <a:cs typeface="Arial"/>
            </a:endParaRPr>
          </a:p>
          <a:p>
            <a:endParaRPr lang="en-US">
              <a:cs typeface="Arial"/>
            </a:endParaRPr>
          </a:p>
        </p:txBody>
      </p:sp>
      <p:sp>
        <p:nvSpPr>
          <p:cNvPr id="4" name="Date Placeholder 3">
            <a:extLst>
              <a:ext uri="{FF2B5EF4-FFF2-40B4-BE49-F238E27FC236}">
                <a16:creationId xmlns:a16="http://schemas.microsoft.com/office/drawing/2014/main" id="{54CF8758-7D20-4277-B430-BF5B8454B3DF}"/>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6617B6ED-BAAF-4DF0-8CAC-294BCC60BDB8}"/>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1276490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EC01A-7D26-48E4-A500-1462C3895718}"/>
              </a:ext>
            </a:extLst>
          </p:cNvPr>
          <p:cNvSpPr>
            <a:spLocks noGrp="1"/>
          </p:cNvSpPr>
          <p:nvPr>
            <p:ph type="title"/>
          </p:nvPr>
        </p:nvSpPr>
        <p:spPr/>
        <p:txBody>
          <a:bodyPr/>
          <a:lstStyle/>
          <a:p>
            <a:r>
              <a:rPr lang="en-US">
                <a:ea typeface="+mj-lt"/>
                <a:cs typeface="+mj-lt"/>
              </a:rPr>
              <a:t>Loan Forgiveness (Continued)</a:t>
            </a:r>
            <a:endParaRPr lang="en-US"/>
          </a:p>
        </p:txBody>
      </p:sp>
      <p:sp>
        <p:nvSpPr>
          <p:cNvPr id="3" name="Content Placeholder 2">
            <a:extLst>
              <a:ext uri="{FF2B5EF4-FFF2-40B4-BE49-F238E27FC236}">
                <a16:creationId xmlns:a16="http://schemas.microsoft.com/office/drawing/2014/main" id="{85DBA834-86DE-4B35-9AA8-B1E64DFF73AB}"/>
              </a:ext>
            </a:extLst>
          </p:cNvPr>
          <p:cNvSpPr>
            <a:spLocks noGrp="1"/>
          </p:cNvSpPr>
          <p:nvPr>
            <p:ph idx="1"/>
          </p:nvPr>
        </p:nvSpPr>
        <p:spPr/>
        <p:txBody>
          <a:bodyPr vert="horz" lIns="91440" tIns="45720" rIns="91440" bIns="45720" rtlCol="0" anchor="t">
            <a:normAutofit/>
          </a:bodyPr>
          <a:lstStyle/>
          <a:p>
            <a:r>
              <a:rPr lang="en-US">
                <a:ea typeface="+mn-lt"/>
                <a:cs typeface="+mn-lt"/>
              </a:rPr>
              <a:t>The amount forgiven is reduced in proportion to any reduction in employees retained compared to the prior year; and to the reduction in payroll beyond 25% of their prior year compensation.</a:t>
            </a:r>
            <a:endParaRPr lang="en-US">
              <a:cs typeface="Arial" panose="020B0604020202020204"/>
            </a:endParaRPr>
          </a:p>
          <a:p>
            <a:r>
              <a:rPr lang="en-US">
                <a:ea typeface="+mn-lt"/>
                <a:cs typeface="+mn-lt"/>
              </a:rPr>
              <a:t>Employers will not be penalized for reductions in number of employees or employee pay if they rehire workers or restore pay that was reduced prior to June 30, 2020.</a:t>
            </a:r>
            <a:endParaRPr lang="en-US"/>
          </a:p>
          <a:p>
            <a:r>
              <a:rPr lang="en-US">
                <a:ea typeface="+mn-lt"/>
                <a:cs typeface="+mn-lt"/>
              </a:rPr>
              <a:t>Note that </a:t>
            </a:r>
            <a:r>
              <a:rPr lang="en-US" b="1" u="sng">
                <a:solidFill>
                  <a:schemeClr val="accent1"/>
                </a:solidFill>
                <a:ea typeface="+mn-lt"/>
                <a:cs typeface="+mn-lt"/>
              </a:rPr>
              <a:t>additional documentation must be provided</a:t>
            </a:r>
            <a:r>
              <a:rPr lang="en-US" b="1">
                <a:solidFill>
                  <a:schemeClr val="accent1"/>
                </a:solidFill>
                <a:ea typeface="+mn-lt"/>
                <a:cs typeface="+mn-lt"/>
              </a:rPr>
              <a:t> as part of the loan forgiveness process</a:t>
            </a:r>
            <a:r>
              <a:rPr lang="en-US">
                <a:ea typeface="+mn-lt"/>
                <a:cs typeface="+mn-lt"/>
              </a:rPr>
              <a:t>, including payroll tax filings, and records related to mortgage, rent and utility payments.</a:t>
            </a:r>
            <a:endParaRPr lang="en-US"/>
          </a:p>
          <a:p>
            <a:endParaRPr lang="en-US">
              <a:cs typeface="Arial"/>
            </a:endParaRPr>
          </a:p>
        </p:txBody>
      </p:sp>
      <p:sp>
        <p:nvSpPr>
          <p:cNvPr id="4" name="Date Placeholder 3">
            <a:extLst>
              <a:ext uri="{FF2B5EF4-FFF2-40B4-BE49-F238E27FC236}">
                <a16:creationId xmlns:a16="http://schemas.microsoft.com/office/drawing/2014/main" id="{B273CC08-4063-43F1-A9C4-36DD7713B558}"/>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19C5C1A0-D9E7-4CB7-9CED-A64F386D261A}"/>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3635008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flat screen television&#10;&#10;Description generated with very high confidence">
            <a:extLst>
              <a:ext uri="{FF2B5EF4-FFF2-40B4-BE49-F238E27FC236}">
                <a16:creationId xmlns:a16="http://schemas.microsoft.com/office/drawing/2014/main" id="{99CA89BE-3219-D348-8B2B-4FEEB3778173}"/>
              </a:ext>
            </a:extLst>
          </p:cNvPr>
          <p:cNvPicPr>
            <a:picLocks noGrp="1" noChangeAspect="1"/>
          </p:cNvPicPr>
          <p:nvPr>
            <p:ph idx="1"/>
          </p:nvPr>
        </p:nvPicPr>
        <p:blipFill>
          <a:blip r:embed="rId2"/>
          <a:srcRect/>
          <a:stretch>
            <a:fillRect/>
          </a:stretch>
        </p:blipFill>
        <p:spPr>
          <a:xfrm>
            <a:off x="0" y="0"/>
            <a:ext cx="12192000" cy="6858000"/>
          </a:xfrm>
        </p:spPr>
      </p:pic>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Panel Participants</a:t>
            </a:r>
          </a:p>
        </p:txBody>
      </p:sp>
    </p:spTree>
    <p:extLst>
      <p:ext uri="{BB962C8B-B14F-4D97-AF65-F5344CB8AC3E}">
        <p14:creationId xmlns:p14="http://schemas.microsoft.com/office/powerpoint/2010/main" val="1857698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8C04-C5CC-4FD3-8150-5FEDCCB428CE}"/>
              </a:ext>
            </a:extLst>
          </p:cNvPr>
          <p:cNvSpPr>
            <a:spLocks noGrp="1"/>
          </p:cNvSpPr>
          <p:nvPr>
            <p:ph type="title"/>
          </p:nvPr>
        </p:nvSpPr>
        <p:spPr/>
        <p:txBody>
          <a:bodyPr/>
          <a:lstStyle/>
          <a:p>
            <a:r>
              <a:rPr lang="en-US">
                <a:ea typeface="+mj-lt"/>
                <a:cs typeface="+mj-lt"/>
              </a:rPr>
              <a:t>Permitted Uses and Loan Forgiveness</a:t>
            </a:r>
            <a:endParaRPr lang="en-US"/>
          </a:p>
        </p:txBody>
      </p:sp>
      <p:sp>
        <p:nvSpPr>
          <p:cNvPr id="3" name="Content Placeholder 2">
            <a:extLst>
              <a:ext uri="{FF2B5EF4-FFF2-40B4-BE49-F238E27FC236}">
                <a16:creationId xmlns:a16="http://schemas.microsoft.com/office/drawing/2014/main" id="{74313C0D-7632-4477-B9EA-955B4B9D6ABE}"/>
              </a:ext>
            </a:extLst>
          </p:cNvPr>
          <p:cNvSpPr>
            <a:spLocks noGrp="1"/>
          </p:cNvSpPr>
          <p:nvPr>
            <p:ph idx="1"/>
          </p:nvPr>
        </p:nvSpPr>
        <p:spPr/>
        <p:txBody>
          <a:bodyPr vert="horz" lIns="91440" tIns="45720" rIns="91440" bIns="45720" rtlCol="0" anchor="t">
            <a:normAutofit/>
          </a:bodyPr>
          <a:lstStyle/>
          <a:p>
            <a:pPr marL="0" indent="0">
              <a:buNone/>
            </a:pPr>
            <a:r>
              <a:rPr lang="en-US" b="1" u="sng">
                <a:ea typeface="+mn-lt"/>
                <a:cs typeface="+mn-lt"/>
              </a:rPr>
              <a:t>Permitted Uses</a:t>
            </a:r>
            <a:r>
              <a:rPr lang="en-US">
                <a:ea typeface="+mn-lt"/>
                <a:cs typeface="+mn-lt"/>
              </a:rPr>
              <a:t>                             </a:t>
            </a:r>
            <a:r>
              <a:rPr lang="en-US" b="1" u="sng">
                <a:ea typeface="+mn-lt"/>
                <a:cs typeface="+mn-lt"/>
              </a:rPr>
              <a:t>Loan Forgiveness</a:t>
            </a:r>
            <a:endParaRPr lang="en-US">
              <a:cs typeface="Arial" panose="020B0604020202020204"/>
            </a:endParaRPr>
          </a:p>
          <a:p>
            <a:pPr marL="0" indent="0">
              <a:buNone/>
            </a:pPr>
            <a:r>
              <a:rPr lang="en-US">
                <a:ea typeface="+mn-lt"/>
                <a:cs typeface="+mn-lt"/>
              </a:rPr>
              <a:t>Payroll                                            Yes.</a:t>
            </a:r>
            <a:endParaRPr lang="en-US">
              <a:cs typeface="Arial" panose="020B0604020202020204"/>
            </a:endParaRPr>
          </a:p>
          <a:p>
            <a:pPr marL="0" indent="0">
              <a:buNone/>
            </a:pPr>
            <a:r>
              <a:rPr lang="en-US">
                <a:ea typeface="+mn-lt"/>
                <a:cs typeface="+mn-lt"/>
              </a:rPr>
              <a:t>Mortgage interest                           Yes, if mortgage incurred prior to 2/15/20.</a:t>
            </a:r>
            <a:endParaRPr lang="en-US">
              <a:cs typeface="Arial" panose="020B0604020202020204"/>
            </a:endParaRPr>
          </a:p>
          <a:p>
            <a:pPr marL="0" indent="0">
              <a:buNone/>
            </a:pPr>
            <a:r>
              <a:rPr lang="en-US">
                <a:ea typeface="+mn-lt"/>
                <a:cs typeface="+mn-lt"/>
              </a:rPr>
              <a:t>Rent                                               Yes, if lease in force prior to 2/15/20.</a:t>
            </a:r>
            <a:endParaRPr lang="en-US">
              <a:cs typeface="Arial" panose="020B0604020202020204"/>
            </a:endParaRPr>
          </a:p>
          <a:p>
            <a:pPr marL="0" indent="0">
              <a:buNone/>
            </a:pPr>
            <a:r>
              <a:rPr lang="en-US">
                <a:ea typeface="+mn-lt"/>
                <a:cs typeface="+mn-lt"/>
              </a:rPr>
              <a:t>Utilities                                           Yes, if service began prior to 2/15/20.</a:t>
            </a:r>
            <a:endParaRPr lang="en-US">
              <a:cs typeface="Arial" panose="020B0604020202020204"/>
            </a:endParaRPr>
          </a:p>
          <a:p>
            <a:pPr marL="0" indent="0">
              <a:buNone/>
            </a:pPr>
            <a:r>
              <a:rPr lang="en-US">
                <a:ea typeface="+mn-lt"/>
                <a:cs typeface="+mn-lt"/>
              </a:rPr>
              <a:t>Interest on prior debt                      No.</a:t>
            </a:r>
            <a:endParaRPr lang="en-US">
              <a:cs typeface="Arial" panose="020B0604020202020204"/>
            </a:endParaRPr>
          </a:p>
          <a:p>
            <a:pPr marL="0" indent="0">
              <a:buNone/>
            </a:pPr>
            <a:r>
              <a:rPr lang="en-US">
                <a:ea typeface="+mn-lt"/>
                <a:cs typeface="+mn-lt"/>
              </a:rPr>
              <a:t>                                                       Limited to 8 weeks after origination date.</a:t>
            </a:r>
            <a:endParaRPr lang="en-US">
              <a:cs typeface="Arial" panose="020B0604020202020204"/>
            </a:endParaRPr>
          </a:p>
          <a:p>
            <a:pPr marL="0" indent="0">
              <a:buNone/>
            </a:pPr>
            <a:endParaRPr lang="en-US">
              <a:cs typeface="Arial" panose="020B0604020202020204"/>
            </a:endParaRPr>
          </a:p>
        </p:txBody>
      </p:sp>
      <p:sp>
        <p:nvSpPr>
          <p:cNvPr id="4" name="Date Placeholder 3">
            <a:extLst>
              <a:ext uri="{FF2B5EF4-FFF2-40B4-BE49-F238E27FC236}">
                <a16:creationId xmlns:a16="http://schemas.microsoft.com/office/drawing/2014/main" id="{C8EC591E-FEB7-42CD-ACF7-5FF69944321F}"/>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6163C660-7093-4BE7-B7D6-5AB6A8D7369A}"/>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15219841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5EF2-F948-45E8-AC9F-3214E7592B9E}"/>
              </a:ext>
            </a:extLst>
          </p:cNvPr>
          <p:cNvSpPr>
            <a:spLocks noGrp="1"/>
          </p:cNvSpPr>
          <p:nvPr>
            <p:ph type="title"/>
          </p:nvPr>
        </p:nvSpPr>
        <p:spPr/>
        <p:txBody>
          <a:bodyPr/>
          <a:lstStyle/>
          <a:p>
            <a:r>
              <a:rPr lang="en-US">
                <a:ea typeface="+mj-lt"/>
                <a:cs typeface="+mj-lt"/>
              </a:rPr>
              <a:t>SBA Express Bridge Loans</a:t>
            </a:r>
            <a:endParaRPr lang="en-US"/>
          </a:p>
        </p:txBody>
      </p:sp>
      <p:sp>
        <p:nvSpPr>
          <p:cNvPr id="3" name="Content Placeholder 2">
            <a:extLst>
              <a:ext uri="{FF2B5EF4-FFF2-40B4-BE49-F238E27FC236}">
                <a16:creationId xmlns:a16="http://schemas.microsoft.com/office/drawing/2014/main" id="{148B99D4-A79C-4467-9714-1580665321DA}"/>
              </a:ext>
            </a:extLst>
          </p:cNvPr>
          <p:cNvSpPr>
            <a:spLocks noGrp="1"/>
          </p:cNvSpPr>
          <p:nvPr>
            <p:ph idx="1"/>
          </p:nvPr>
        </p:nvSpPr>
        <p:spPr/>
        <p:txBody>
          <a:bodyPr vert="horz" lIns="91440" tIns="45720" rIns="91440" bIns="45720" rtlCol="0" anchor="t">
            <a:normAutofit/>
          </a:bodyPr>
          <a:lstStyle/>
          <a:p>
            <a:r>
              <a:rPr lang="en-US">
                <a:ea typeface="+mn-lt"/>
                <a:cs typeface="+mn-lt"/>
              </a:rPr>
              <a:t>The SBA’s Express Bridge Loan (EBL) program allows SBA Express lenders to provide expedited financing to small businesses located in declared disaster areas.</a:t>
            </a:r>
            <a:endParaRPr lang="en-US">
              <a:cs typeface="Arial" panose="020B0604020202020204"/>
            </a:endParaRPr>
          </a:p>
          <a:p>
            <a:pPr lvl="1"/>
            <a:r>
              <a:rPr lang="en-US">
                <a:ea typeface="+mn-lt"/>
                <a:cs typeface="+mn-lt"/>
              </a:rPr>
              <a:t>Express Bridge loans are intended to be interim loans. Businesses use these funds for disaster-related purposes while they apply for and await long-term financing.</a:t>
            </a:r>
            <a:endParaRPr lang="en-US">
              <a:cs typeface="Arial"/>
            </a:endParaRPr>
          </a:p>
          <a:p>
            <a:r>
              <a:rPr lang="en-US">
                <a:ea typeface="+mn-lt"/>
                <a:cs typeface="+mn-lt"/>
              </a:rPr>
              <a:t>Max loan is $25,000, for small businesses only (no waivers).</a:t>
            </a:r>
            <a:endParaRPr lang="en-US"/>
          </a:p>
          <a:p>
            <a:pPr lvl="1"/>
            <a:r>
              <a:rPr lang="en-US">
                <a:ea typeface="+mn-lt"/>
                <a:cs typeface="+mn-lt"/>
              </a:rPr>
              <a:t>Important for the smallest businesses who need funds urgently.</a:t>
            </a:r>
            <a:endParaRPr lang="en-US">
              <a:cs typeface="Arial"/>
            </a:endParaRPr>
          </a:p>
          <a:p>
            <a:r>
              <a:rPr lang="en-US">
                <a:ea typeface="+mn-lt"/>
                <a:cs typeface="+mn-lt"/>
              </a:rPr>
              <a:t>See updated SBA EBL </a:t>
            </a:r>
            <a:r>
              <a:rPr lang="en-US">
                <a:ea typeface="+mn-lt"/>
                <a:cs typeface="+mn-lt"/>
                <a:hlinkClick r:id="rId2"/>
              </a:rPr>
              <a:t>program guide </a:t>
            </a:r>
            <a:r>
              <a:rPr lang="en-US">
                <a:ea typeface="+mn-lt"/>
                <a:cs typeface="+mn-lt"/>
              </a:rPr>
              <a:t>for more information.</a:t>
            </a:r>
            <a:endParaRPr lang="en-US"/>
          </a:p>
          <a:p>
            <a:endParaRPr lang="en-US">
              <a:cs typeface="Arial"/>
            </a:endParaRPr>
          </a:p>
        </p:txBody>
      </p:sp>
      <p:sp>
        <p:nvSpPr>
          <p:cNvPr id="4" name="Date Placeholder 3">
            <a:extLst>
              <a:ext uri="{FF2B5EF4-FFF2-40B4-BE49-F238E27FC236}">
                <a16:creationId xmlns:a16="http://schemas.microsoft.com/office/drawing/2014/main" id="{F7435D0D-A83B-49F9-9EFB-B47689532772}"/>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DB6355DB-EAB6-4916-9F90-3711DFC80663}"/>
              </a:ext>
            </a:extLst>
          </p:cNvPr>
          <p:cNvPicPr>
            <a:picLocks noChangeAspect="1"/>
          </p:cNvPicPr>
          <p:nvPr/>
        </p:nvPicPr>
        <p:blipFill>
          <a:blip r:embed="rId3"/>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39895774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0AB5-B989-48EC-8687-F95A06DFEB0D}"/>
              </a:ext>
            </a:extLst>
          </p:cNvPr>
          <p:cNvSpPr>
            <a:spLocks noGrp="1"/>
          </p:cNvSpPr>
          <p:nvPr>
            <p:ph type="title"/>
          </p:nvPr>
        </p:nvSpPr>
        <p:spPr/>
        <p:txBody>
          <a:bodyPr/>
          <a:lstStyle/>
          <a:p>
            <a:r>
              <a:rPr lang="en-US">
                <a:cs typeface="Arial"/>
              </a:rPr>
              <a:t>SBA Express Bridge Loans (Continued)</a:t>
            </a:r>
            <a:endParaRPr lang="en-US" b="0">
              <a:ea typeface="+mj-lt"/>
              <a:cs typeface="+mj-lt"/>
            </a:endParaRPr>
          </a:p>
        </p:txBody>
      </p:sp>
      <p:sp>
        <p:nvSpPr>
          <p:cNvPr id="3" name="Content Placeholder 2">
            <a:extLst>
              <a:ext uri="{FF2B5EF4-FFF2-40B4-BE49-F238E27FC236}">
                <a16:creationId xmlns:a16="http://schemas.microsoft.com/office/drawing/2014/main" id="{92AC97DB-46B6-4EDD-925A-795D4CEA0B9D}"/>
              </a:ext>
            </a:extLst>
          </p:cNvPr>
          <p:cNvSpPr>
            <a:spLocks noGrp="1"/>
          </p:cNvSpPr>
          <p:nvPr>
            <p:ph idx="1"/>
          </p:nvPr>
        </p:nvSpPr>
        <p:spPr/>
        <p:txBody>
          <a:bodyPr vert="horz" lIns="91440" tIns="45720" rIns="91440" bIns="45720" rtlCol="0" anchor="t">
            <a:normAutofit/>
          </a:bodyPr>
          <a:lstStyle/>
          <a:p>
            <a:r>
              <a:rPr lang="en-US">
                <a:ea typeface="+mn-lt"/>
                <a:cs typeface="+mn-lt"/>
              </a:rPr>
              <a:t>Effective March 25, 2020, SBA expanded program eligibility to include small businesses nationwide that are adversely affected under the COVID-19 Emergency Declaration issued by President Trump on March 13.</a:t>
            </a:r>
            <a:endParaRPr lang="en-US">
              <a:cs typeface="Arial" panose="020B0604020202020204"/>
            </a:endParaRPr>
          </a:p>
          <a:p>
            <a:pPr lvl="1"/>
            <a:r>
              <a:rPr lang="en-US">
                <a:ea typeface="+mn-lt"/>
                <a:cs typeface="+mn-lt"/>
              </a:rPr>
              <a:t>Because the declaration covers all states, territories, and D.C., eligible small businesses under the EBL program include small businesses located in any state, territory and D.C. that have been adversely impacted by COVID-19.</a:t>
            </a:r>
            <a:endParaRPr lang="en-US">
              <a:cs typeface="Arial"/>
            </a:endParaRPr>
          </a:p>
          <a:p>
            <a:r>
              <a:rPr lang="en-US">
                <a:ea typeface="+mn-lt"/>
                <a:cs typeface="+mn-lt"/>
              </a:rPr>
              <a:t>In the same notice, SBA extended the term of the EBL program through March 13, 2021.</a:t>
            </a:r>
            <a:endParaRPr lang="en-US"/>
          </a:p>
          <a:p>
            <a:pPr lvl="1"/>
            <a:r>
              <a:rPr lang="en-US">
                <a:ea typeface="+mn-lt"/>
                <a:cs typeface="+mn-lt"/>
              </a:rPr>
              <a:t>EBL loans can usually only be made up to six months after the date of an applicable disaster declaration, but for COVID-19, EBL loans can be approved through March 13, 2021. </a:t>
            </a:r>
            <a:endParaRPr lang="en-US">
              <a:cs typeface="Arial"/>
            </a:endParaRPr>
          </a:p>
          <a:p>
            <a:endParaRPr lang="en-US">
              <a:cs typeface="Arial"/>
            </a:endParaRPr>
          </a:p>
        </p:txBody>
      </p:sp>
      <p:sp>
        <p:nvSpPr>
          <p:cNvPr id="4" name="Date Placeholder 3">
            <a:extLst>
              <a:ext uri="{FF2B5EF4-FFF2-40B4-BE49-F238E27FC236}">
                <a16:creationId xmlns:a16="http://schemas.microsoft.com/office/drawing/2014/main" id="{C396E2B0-F776-4C70-A1C0-A9508585CBA9}"/>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F04F8488-75FB-44E1-931B-86DBE7884F42}"/>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1727052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F0A2-6671-4996-80CF-4A3A0A633F45}"/>
              </a:ext>
            </a:extLst>
          </p:cNvPr>
          <p:cNvSpPr>
            <a:spLocks noGrp="1"/>
          </p:cNvSpPr>
          <p:nvPr>
            <p:ph type="title"/>
          </p:nvPr>
        </p:nvSpPr>
        <p:spPr/>
        <p:txBody>
          <a:bodyPr/>
          <a:lstStyle/>
          <a:p>
            <a:r>
              <a:rPr lang="en-US">
                <a:ea typeface="+mj-lt"/>
                <a:cs typeface="+mj-lt"/>
              </a:rPr>
              <a:t>Economic Injury Disaster Loans (EIDL)</a:t>
            </a:r>
            <a:endParaRPr lang="en-US"/>
          </a:p>
        </p:txBody>
      </p:sp>
      <p:sp>
        <p:nvSpPr>
          <p:cNvPr id="3" name="Content Placeholder 2">
            <a:extLst>
              <a:ext uri="{FF2B5EF4-FFF2-40B4-BE49-F238E27FC236}">
                <a16:creationId xmlns:a16="http://schemas.microsoft.com/office/drawing/2014/main" id="{2CD2D13C-4953-40DF-AAFF-DB833AD8A931}"/>
              </a:ext>
            </a:extLst>
          </p:cNvPr>
          <p:cNvSpPr>
            <a:spLocks noGrp="1"/>
          </p:cNvSpPr>
          <p:nvPr>
            <p:ph idx="1"/>
          </p:nvPr>
        </p:nvSpPr>
        <p:spPr/>
        <p:txBody>
          <a:bodyPr vert="horz" lIns="91440" tIns="45720" rIns="91440" bIns="45720" rtlCol="0" anchor="t">
            <a:normAutofit lnSpcReduction="10000"/>
          </a:bodyPr>
          <a:lstStyle/>
          <a:p>
            <a:r>
              <a:rPr lang="en-US">
                <a:ea typeface="+mn-lt"/>
                <a:cs typeface="+mn-lt"/>
              </a:rPr>
              <a:t>The first COVID-19 relief bill contained a provision enabling the SBA to make an estimated $7 billion in low-cost loans to affected small businesses in the form of EIDLs.</a:t>
            </a:r>
            <a:endParaRPr lang="en-US">
              <a:cs typeface="Arial" panose="020B0604020202020204"/>
            </a:endParaRPr>
          </a:p>
          <a:p>
            <a:pPr lvl="1"/>
            <a:r>
              <a:rPr lang="en-US">
                <a:ea typeface="+mn-lt"/>
                <a:cs typeface="+mn-lt"/>
              </a:rPr>
              <a:t>EIDLs are available after a governor makes a disaster declaration pursuant to the Stafford Act and the President subsequently approves the declaration.</a:t>
            </a:r>
            <a:endParaRPr lang="en-US">
              <a:cs typeface="Arial"/>
            </a:endParaRPr>
          </a:p>
          <a:p>
            <a:r>
              <a:rPr lang="en-US">
                <a:ea typeface="+mn-lt"/>
                <a:cs typeface="+mn-lt"/>
              </a:rPr>
              <a:t>Once a state disaster declaration is approved, EIDLs offer up to $2 million in assistance per small business.</a:t>
            </a:r>
            <a:endParaRPr lang="en-US"/>
          </a:p>
          <a:p>
            <a:pPr lvl="1"/>
            <a:r>
              <a:rPr lang="en-US">
                <a:ea typeface="+mn-lt"/>
                <a:cs typeface="+mn-lt"/>
              </a:rPr>
              <a:t>The loans can be used to pay fixed debts, payroll, accounts payable and other bills that can’t be paid due to the disaster.</a:t>
            </a:r>
            <a:endParaRPr lang="en-US">
              <a:cs typeface="Arial"/>
            </a:endParaRPr>
          </a:p>
          <a:p>
            <a:pPr lvl="1"/>
            <a:r>
              <a:rPr lang="en-US">
                <a:ea typeface="+mn-lt"/>
                <a:cs typeface="+mn-lt"/>
              </a:rPr>
              <a:t>The interest rate is 3.75% for businesses without credit available elsewhere (those with credit available elsewhere are not eligible) and 2.75% for nonprofits.</a:t>
            </a:r>
            <a:endParaRPr lang="en-US">
              <a:cs typeface="Arial"/>
            </a:endParaRPr>
          </a:p>
          <a:p>
            <a:pPr lvl="1"/>
            <a:r>
              <a:rPr lang="en-US">
                <a:ea typeface="+mn-lt"/>
                <a:cs typeface="+mn-lt"/>
              </a:rPr>
              <a:t>SBA offers loans with long-term repayments, up to a maximum of 30 years.</a:t>
            </a:r>
            <a:endParaRPr lang="en-US">
              <a:cs typeface="Arial"/>
            </a:endParaRPr>
          </a:p>
          <a:p>
            <a:pPr lvl="1"/>
            <a:r>
              <a:rPr lang="en-US">
                <a:ea typeface="+mn-lt"/>
                <a:cs typeface="+mn-lt"/>
              </a:rPr>
              <a:t>Borrowers cannot use EIDLs and PPP loans for the same purposes.</a:t>
            </a:r>
            <a:endParaRPr lang="en-US">
              <a:cs typeface="Arial"/>
            </a:endParaRPr>
          </a:p>
          <a:p>
            <a:endParaRPr lang="en-US">
              <a:cs typeface="Arial"/>
            </a:endParaRPr>
          </a:p>
        </p:txBody>
      </p:sp>
      <p:sp>
        <p:nvSpPr>
          <p:cNvPr id="4" name="Date Placeholder 3">
            <a:extLst>
              <a:ext uri="{FF2B5EF4-FFF2-40B4-BE49-F238E27FC236}">
                <a16:creationId xmlns:a16="http://schemas.microsoft.com/office/drawing/2014/main" id="{202728D9-25FE-42CC-AE88-E3047A7F7602}"/>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A448E5F8-E510-4453-AD57-03D3449654CA}"/>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11627268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271C1-5DAB-4162-B659-0CD9A25FE3FD}"/>
              </a:ext>
            </a:extLst>
          </p:cNvPr>
          <p:cNvSpPr>
            <a:spLocks noGrp="1"/>
          </p:cNvSpPr>
          <p:nvPr>
            <p:ph type="title"/>
          </p:nvPr>
        </p:nvSpPr>
        <p:spPr/>
        <p:txBody>
          <a:bodyPr/>
          <a:lstStyle/>
          <a:p>
            <a:r>
              <a:rPr lang="en-US">
                <a:cs typeface="Arial"/>
              </a:rPr>
              <a:t>EIDLS (Continued)</a:t>
            </a:r>
            <a:endParaRPr lang="en-US"/>
          </a:p>
        </p:txBody>
      </p:sp>
      <p:sp>
        <p:nvSpPr>
          <p:cNvPr id="3" name="Content Placeholder 2">
            <a:extLst>
              <a:ext uri="{FF2B5EF4-FFF2-40B4-BE49-F238E27FC236}">
                <a16:creationId xmlns:a16="http://schemas.microsoft.com/office/drawing/2014/main" id="{1A9718EF-D0F3-4D23-A50E-EA30860A4292}"/>
              </a:ext>
            </a:extLst>
          </p:cNvPr>
          <p:cNvSpPr>
            <a:spLocks noGrp="1"/>
          </p:cNvSpPr>
          <p:nvPr>
            <p:ph idx="1"/>
          </p:nvPr>
        </p:nvSpPr>
        <p:spPr/>
        <p:txBody>
          <a:bodyPr vert="horz" lIns="91440" tIns="45720" rIns="91440" bIns="45720" rtlCol="0" anchor="t">
            <a:normAutofit/>
          </a:bodyPr>
          <a:lstStyle/>
          <a:p>
            <a:r>
              <a:rPr lang="en-US">
                <a:ea typeface="+mn-lt"/>
                <a:cs typeface="+mn-lt"/>
              </a:rPr>
              <a:t>The CARES Act contained a provision to allow entities that have applied for EIDL loans due to COVID-19 can receive an advance on that loan of no more than $10,000, which the SBA must distribute within three days.</a:t>
            </a:r>
            <a:endParaRPr lang="en-US">
              <a:cs typeface="Arial" panose="020B0604020202020204"/>
            </a:endParaRPr>
          </a:p>
          <a:p>
            <a:pPr lvl="1"/>
            <a:r>
              <a:rPr lang="en-US">
                <a:ea typeface="+mn-lt"/>
                <a:cs typeface="+mn-lt"/>
              </a:rPr>
              <a:t>Applicants are not be required to repay advances, even in instances where the EIDL loan is subsequently denied</a:t>
            </a:r>
            <a:endParaRPr lang="en-US">
              <a:cs typeface="Arial"/>
            </a:endParaRPr>
          </a:p>
          <a:p>
            <a:r>
              <a:rPr lang="en-US">
                <a:ea typeface="+mn-lt"/>
                <a:cs typeface="+mn-lt"/>
              </a:rPr>
              <a:t>Advance can be used for paid sick leave, payroll, rent and mortgage payments, meeting increased costs to obtain materials unavailable from the applicant’s original source due to interrupted supply chains, and repaying obligations that cannot be met due to revenue losses.</a:t>
            </a:r>
            <a:endParaRPr lang="en-US"/>
          </a:p>
          <a:p>
            <a:r>
              <a:rPr lang="en-US">
                <a:ea typeface="+mn-lt"/>
                <a:cs typeface="+mn-lt"/>
              </a:rPr>
              <a:t>Small businesses can visit the </a:t>
            </a:r>
            <a:r>
              <a:rPr lang="en-US">
                <a:ea typeface="+mn-lt"/>
                <a:cs typeface="+mn-lt"/>
                <a:hlinkClick r:id="rId2"/>
              </a:rPr>
              <a:t>SBA’s website </a:t>
            </a:r>
            <a:r>
              <a:rPr lang="en-US">
                <a:ea typeface="+mn-lt"/>
                <a:cs typeface="+mn-lt"/>
              </a:rPr>
              <a:t>for more information on EIDLs.</a:t>
            </a:r>
            <a:endParaRPr lang="en-US"/>
          </a:p>
          <a:p>
            <a:endParaRPr lang="en-US">
              <a:cs typeface="Arial"/>
            </a:endParaRPr>
          </a:p>
        </p:txBody>
      </p:sp>
      <p:sp>
        <p:nvSpPr>
          <p:cNvPr id="4" name="Date Placeholder 3">
            <a:extLst>
              <a:ext uri="{FF2B5EF4-FFF2-40B4-BE49-F238E27FC236}">
                <a16:creationId xmlns:a16="http://schemas.microsoft.com/office/drawing/2014/main" id="{BB4EE0AD-53BB-4DC1-80C7-109CD9CE5F69}"/>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9DB5F683-C564-412C-8895-EA6D48BB6B26}"/>
              </a:ext>
            </a:extLst>
          </p:cNvPr>
          <p:cNvPicPr>
            <a:picLocks noChangeAspect="1"/>
          </p:cNvPicPr>
          <p:nvPr/>
        </p:nvPicPr>
        <p:blipFill>
          <a:blip r:embed="rId3"/>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21817017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83EB6-0FA0-4B15-A44F-09F46A3BF327}"/>
              </a:ext>
            </a:extLst>
          </p:cNvPr>
          <p:cNvSpPr>
            <a:spLocks noGrp="1"/>
          </p:cNvSpPr>
          <p:nvPr>
            <p:ph type="title"/>
          </p:nvPr>
        </p:nvSpPr>
        <p:spPr/>
        <p:txBody>
          <a:bodyPr/>
          <a:lstStyle/>
          <a:p>
            <a:r>
              <a:rPr lang="en-US">
                <a:ea typeface="+mj-lt"/>
                <a:cs typeface="+mj-lt"/>
              </a:rPr>
              <a:t>Ability to Defer Payroll Taxes</a:t>
            </a:r>
            <a:endParaRPr lang="en-US"/>
          </a:p>
        </p:txBody>
      </p:sp>
      <p:sp>
        <p:nvSpPr>
          <p:cNvPr id="3" name="Content Placeholder 2">
            <a:extLst>
              <a:ext uri="{FF2B5EF4-FFF2-40B4-BE49-F238E27FC236}">
                <a16:creationId xmlns:a16="http://schemas.microsoft.com/office/drawing/2014/main" id="{226E4363-FC99-4B5D-B8B6-EC3FA8CD499F}"/>
              </a:ext>
            </a:extLst>
          </p:cNvPr>
          <p:cNvSpPr>
            <a:spLocks noGrp="1"/>
          </p:cNvSpPr>
          <p:nvPr>
            <p:ph idx="1"/>
          </p:nvPr>
        </p:nvSpPr>
        <p:spPr/>
        <p:txBody>
          <a:bodyPr vert="horz" lIns="91440" tIns="45720" rIns="91440" bIns="45720" rtlCol="0" anchor="t">
            <a:normAutofit/>
          </a:bodyPr>
          <a:lstStyle/>
          <a:p>
            <a:r>
              <a:rPr lang="en-US">
                <a:ea typeface="+mn-lt"/>
                <a:cs typeface="+mn-lt"/>
              </a:rPr>
              <a:t>Section 2302 of the CARES Act grants significant latitude to delay paying payroll taxes (6.2% for Social Security).</a:t>
            </a:r>
            <a:endParaRPr lang="en-US">
              <a:cs typeface="Arial" panose="020B0604020202020204"/>
            </a:endParaRPr>
          </a:p>
          <a:p>
            <a:r>
              <a:rPr lang="en-US">
                <a:ea typeface="+mn-lt"/>
                <a:cs typeface="+mn-lt"/>
              </a:rPr>
              <a:t>Employers may defer payments of those payroll taxes for 2020 over the following two years, with half of the amount required to be paid by December 31, 2021 and the other half by December 31, 2022. </a:t>
            </a:r>
            <a:endParaRPr lang="en-US"/>
          </a:p>
          <a:p>
            <a:r>
              <a:rPr lang="en-US">
                <a:ea typeface="+mn-lt"/>
                <a:cs typeface="+mn-lt"/>
              </a:rPr>
              <a:t>IMPORTANT NOTE: businesses that receive loan forgiveness under CARES (available under Sections 1106 or 1109) will be ineligible for these deferred tax payments.</a:t>
            </a:r>
            <a:endParaRPr lang="en-US"/>
          </a:p>
          <a:p>
            <a:pPr lvl="1"/>
            <a:r>
              <a:rPr lang="en-US">
                <a:ea typeface="+mn-lt"/>
                <a:cs typeface="+mn-lt"/>
              </a:rPr>
              <a:t>So, one must weigh loan forgiveness against possible deferred tax payments.</a:t>
            </a:r>
            <a:endParaRPr lang="en-US">
              <a:cs typeface="Arial"/>
            </a:endParaRPr>
          </a:p>
          <a:p>
            <a:endParaRPr lang="en-US">
              <a:cs typeface="Arial"/>
            </a:endParaRPr>
          </a:p>
        </p:txBody>
      </p:sp>
      <p:sp>
        <p:nvSpPr>
          <p:cNvPr id="4" name="Date Placeholder 3">
            <a:extLst>
              <a:ext uri="{FF2B5EF4-FFF2-40B4-BE49-F238E27FC236}">
                <a16:creationId xmlns:a16="http://schemas.microsoft.com/office/drawing/2014/main" id="{82D2EFEE-D932-42C0-BE22-1A3B47EA9C33}"/>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75B1C692-CA1C-4A0C-A513-CC37053CF966}"/>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26183779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CA28-7DDE-49FD-B7B7-7B14CAA0E3F5}"/>
              </a:ext>
            </a:extLst>
          </p:cNvPr>
          <p:cNvSpPr>
            <a:spLocks noGrp="1"/>
          </p:cNvSpPr>
          <p:nvPr>
            <p:ph type="title"/>
          </p:nvPr>
        </p:nvSpPr>
        <p:spPr/>
        <p:txBody>
          <a:bodyPr/>
          <a:lstStyle/>
          <a:p>
            <a:r>
              <a:rPr lang="en-US">
                <a:ea typeface="+mj-lt"/>
                <a:cs typeface="+mj-lt"/>
              </a:rPr>
              <a:t>Employee Retention Credit</a:t>
            </a:r>
            <a:endParaRPr lang="en-US"/>
          </a:p>
        </p:txBody>
      </p:sp>
      <p:sp>
        <p:nvSpPr>
          <p:cNvPr id="3" name="Content Placeholder 2">
            <a:extLst>
              <a:ext uri="{FF2B5EF4-FFF2-40B4-BE49-F238E27FC236}">
                <a16:creationId xmlns:a16="http://schemas.microsoft.com/office/drawing/2014/main" id="{C5DCDED8-CABE-4CBF-9C4D-504220FA2F4A}"/>
              </a:ext>
            </a:extLst>
          </p:cNvPr>
          <p:cNvSpPr>
            <a:spLocks noGrp="1"/>
          </p:cNvSpPr>
          <p:nvPr>
            <p:ph idx="1"/>
          </p:nvPr>
        </p:nvSpPr>
        <p:spPr/>
        <p:txBody>
          <a:bodyPr vert="horz" lIns="91440" tIns="45720" rIns="91440" bIns="45720" rtlCol="0" anchor="t">
            <a:normAutofit/>
          </a:bodyPr>
          <a:lstStyle/>
          <a:p>
            <a:r>
              <a:rPr lang="en-US">
                <a:ea typeface="+mn-lt"/>
                <a:cs typeface="+mn-lt"/>
              </a:rPr>
              <a:t>Section 2301 of the CARES Act offers an “employee retention” tax credit: a 50% tax credit for wages paid [A] in a calendar quarter where revenues are less than 50% of the prior calendar year quarter, or [B] in a calendar quarter where the business has been fully or partially suspended due to government orders limiting commerce, travel, or group meetings</a:t>
            </a:r>
            <a:endParaRPr lang="en-US">
              <a:cs typeface="Arial" panose="020B0604020202020204"/>
            </a:endParaRPr>
          </a:p>
          <a:p>
            <a:r>
              <a:rPr lang="en-US">
                <a:ea typeface="+mn-lt"/>
                <a:cs typeface="+mn-lt"/>
              </a:rPr>
              <a:t>These credits apply to wages paid after March 12.</a:t>
            </a:r>
            <a:endParaRPr lang="en-US"/>
          </a:p>
          <a:p>
            <a:endParaRPr lang="en-US">
              <a:cs typeface="Arial"/>
            </a:endParaRPr>
          </a:p>
        </p:txBody>
      </p:sp>
      <p:sp>
        <p:nvSpPr>
          <p:cNvPr id="4" name="Date Placeholder 3">
            <a:extLst>
              <a:ext uri="{FF2B5EF4-FFF2-40B4-BE49-F238E27FC236}">
                <a16:creationId xmlns:a16="http://schemas.microsoft.com/office/drawing/2014/main" id="{FCBAB30A-5C09-4CBC-9C44-C4796BC9FC00}"/>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BBD20944-7E43-4528-91C6-991044399472}"/>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3637658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505C9-5FE7-4830-B286-A875CC67310B}"/>
              </a:ext>
            </a:extLst>
          </p:cNvPr>
          <p:cNvSpPr>
            <a:spLocks noGrp="1"/>
          </p:cNvSpPr>
          <p:nvPr>
            <p:ph type="title"/>
          </p:nvPr>
        </p:nvSpPr>
        <p:spPr/>
        <p:txBody>
          <a:bodyPr/>
          <a:lstStyle/>
          <a:p>
            <a:r>
              <a:rPr lang="en-US">
                <a:cs typeface="Arial"/>
              </a:rPr>
              <a:t>Employee Retention Credit (Continued)</a:t>
            </a:r>
            <a:endParaRPr lang="en-US" b="0">
              <a:ea typeface="+mj-lt"/>
              <a:cs typeface="+mj-lt"/>
            </a:endParaRPr>
          </a:p>
        </p:txBody>
      </p:sp>
      <p:sp>
        <p:nvSpPr>
          <p:cNvPr id="3" name="Content Placeholder 2">
            <a:extLst>
              <a:ext uri="{FF2B5EF4-FFF2-40B4-BE49-F238E27FC236}">
                <a16:creationId xmlns:a16="http://schemas.microsoft.com/office/drawing/2014/main" id="{F5A7CF95-7C94-4EE3-BB4A-A5AE42131BC4}"/>
              </a:ext>
            </a:extLst>
          </p:cNvPr>
          <p:cNvSpPr>
            <a:spLocks noGrp="1"/>
          </p:cNvSpPr>
          <p:nvPr>
            <p:ph idx="1"/>
          </p:nvPr>
        </p:nvSpPr>
        <p:spPr/>
        <p:txBody>
          <a:bodyPr vert="horz" lIns="91440" tIns="45720" rIns="91440" bIns="45720" rtlCol="0" anchor="t">
            <a:normAutofit/>
          </a:bodyPr>
          <a:lstStyle/>
          <a:p>
            <a:r>
              <a:rPr lang="en-US">
                <a:ea typeface="+mn-lt"/>
                <a:cs typeface="+mn-lt"/>
              </a:rPr>
              <a:t>These credits turn on the number of employees. For employers of 100 or more employees, the tax credit applies in either qualifying period but only to wages paid “for which the qualifying employee is not providing services” due to those circumstances.  For employers of less than 100, however, the tax credit applies even when the employees are working.</a:t>
            </a:r>
            <a:endParaRPr lang="en-US">
              <a:cs typeface="Arial" panose="020B0604020202020204"/>
            </a:endParaRPr>
          </a:p>
          <a:p>
            <a:r>
              <a:rPr lang="en-US">
                <a:ea typeface="+mn-lt"/>
                <a:cs typeface="+mn-lt"/>
              </a:rPr>
              <a:t>For determining which entities should be aggregated for counting employer size for this purpose, “[a]l persons treated as a single employer under…the Internal Revenue Code of 1986…shall be treated as one employer for purposes of this section.” </a:t>
            </a:r>
            <a:endParaRPr lang="en-US">
              <a:cs typeface="Arial"/>
            </a:endParaRPr>
          </a:p>
        </p:txBody>
      </p:sp>
      <p:sp>
        <p:nvSpPr>
          <p:cNvPr id="4" name="Date Placeholder 3">
            <a:extLst>
              <a:ext uri="{FF2B5EF4-FFF2-40B4-BE49-F238E27FC236}">
                <a16:creationId xmlns:a16="http://schemas.microsoft.com/office/drawing/2014/main" id="{7F987D15-D4E8-4162-BFA0-E552324F95DC}"/>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0B885348-DCFA-4983-80F6-51842202E13D}"/>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26907687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8176-EA25-4F39-A530-9319F03E7DDD}"/>
              </a:ext>
            </a:extLst>
          </p:cNvPr>
          <p:cNvSpPr>
            <a:spLocks noGrp="1"/>
          </p:cNvSpPr>
          <p:nvPr>
            <p:ph type="title"/>
          </p:nvPr>
        </p:nvSpPr>
        <p:spPr/>
        <p:txBody>
          <a:bodyPr/>
          <a:lstStyle/>
          <a:p>
            <a:r>
              <a:rPr lang="en-US">
                <a:ea typeface="+mj-lt"/>
                <a:cs typeface="+mj-lt"/>
              </a:rPr>
              <a:t>Expansion of Unemployment Insurance Benefits</a:t>
            </a:r>
            <a:endParaRPr lang="en-US"/>
          </a:p>
        </p:txBody>
      </p:sp>
      <p:sp>
        <p:nvSpPr>
          <p:cNvPr id="3" name="Content Placeholder 2">
            <a:extLst>
              <a:ext uri="{FF2B5EF4-FFF2-40B4-BE49-F238E27FC236}">
                <a16:creationId xmlns:a16="http://schemas.microsoft.com/office/drawing/2014/main" id="{2EE698AE-2C71-4C4A-9E08-63D9D9C0780D}"/>
              </a:ext>
            </a:extLst>
          </p:cNvPr>
          <p:cNvSpPr>
            <a:spLocks noGrp="1"/>
          </p:cNvSpPr>
          <p:nvPr>
            <p:ph idx="1"/>
          </p:nvPr>
        </p:nvSpPr>
        <p:spPr/>
        <p:txBody>
          <a:bodyPr vert="horz" lIns="91440" tIns="45720" rIns="91440" bIns="45720" rtlCol="0" anchor="t">
            <a:normAutofit/>
          </a:bodyPr>
          <a:lstStyle/>
          <a:p>
            <a:pPr marL="0" indent="0">
              <a:buNone/>
            </a:pPr>
            <a:r>
              <a:rPr lang="en-US" b="1">
                <a:solidFill>
                  <a:schemeClr val="accent1"/>
                </a:solidFill>
                <a:ea typeface="+mn-lt"/>
                <a:cs typeface="+mn-lt"/>
              </a:rPr>
              <a:t>The CARES Act also expands unemployment insurance benefits:</a:t>
            </a:r>
            <a:r>
              <a:rPr lang="en-US" b="1">
                <a:ea typeface="+mn-lt"/>
                <a:cs typeface="+mn-lt"/>
              </a:rPr>
              <a:t> </a:t>
            </a:r>
            <a:endParaRPr lang="en-US">
              <a:cs typeface="Arial" panose="020B0604020202020204"/>
            </a:endParaRPr>
          </a:p>
          <a:p>
            <a:r>
              <a:rPr lang="en-US">
                <a:ea typeface="+mn-lt"/>
                <a:cs typeface="+mn-lt"/>
              </a:rPr>
              <a:t>Unemployment benefits will be available for those unemployed as a result of COVID-19 between January 27, 2020 and December 31, 2020.</a:t>
            </a:r>
            <a:endParaRPr lang="en-US"/>
          </a:p>
          <a:p>
            <a:r>
              <a:rPr lang="en-US">
                <a:ea typeface="+mn-lt"/>
                <a:cs typeface="+mn-lt"/>
              </a:rPr>
              <a:t>There will be an extra $600 per week in benefits through July 31, 2020.</a:t>
            </a:r>
            <a:endParaRPr lang="en-US"/>
          </a:p>
          <a:p>
            <a:r>
              <a:rPr lang="en-US">
                <a:ea typeface="+mn-lt"/>
                <a:cs typeface="+mn-lt"/>
              </a:rPr>
              <a:t>There will be funding to eliminate the traditional waiting period.</a:t>
            </a:r>
            <a:endParaRPr lang="en-US"/>
          </a:p>
          <a:p>
            <a:r>
              <a:rPr lang="en-US">
                <a:ea typeface="+mn-lt"/>
                <a:cs typeface="+mn-lt"/>
              </a:rPr>
              <a:t>13 extra weeks of benefits will be added on to the existing number of weeks of benefits.</a:t>
            </a:r>
            <a:endParaRPr lang="en-US"/>
          </a:p>
          <a:p>
            <a:endParaRPr lang="en-US">
              <a:cs typeface="Arial"/>
            </a:endParaRPr>
          </a:p>
        </p:txBody>
      </p:sp>
      <p:sp>
        <p:nvSpPr>
          <p:cNvPr id="4" name="Date Placeholder 3">
            <a:extLst>
              <a:ext uri="{FF2B5EF4-FFF2-40B4-BE49-F238E27FC236}">
                <a16:creationId xmlns:a16="http://schemas.microsoft.com/office/drawing/2014/main" id="{1EF6B563-EEF2-4464-96A4-9BB780A93031}"/>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692ED6B2-D760-45DB-91C1-338D49D387C0}"/>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31962247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1428-9D63-49D0-9FAB-5A4A4DAB01BA}"/>
              </a:ext>
            </a:extLst>
          </p:cNvPr>
          <p:cNvSpPr>
            <a:spLocks noGrp="1"/>
          </p:cNvSpPr>
          <p:nvPr>
            <p:ph type="title"/>
          </p:nvPr>
        </p:nvSpPr>
        <p:spPr/>
        <p:txBody>
          <a:bodyPr/>
          <a:lstStyle/>
          <a:p>
            <a:r>
              <a:rPr lang="en-US">
                <a:cs typeface="Arial"/>
              </a:rPr>
              <a:t>Key Takeaways</a:t>
            </a:r>
            <a:endParaRPr lang="en-US"/>
          </a:p>
        </p:txBody>
      </p:sp>
      <p:sp>
        <p:nvSpPr>
          <p:cNvPr id="3" name="Content Placeholder 2">
            <a:extLst>
              <a:ext uri="{FF2B5EF4-FFF2-40B4-BE49-F238E27FC236}">
                <a16:creationId xmlns:a16="http://schemas.microsoft.com/office/drawing/2014/main" id="{022FF615-9045-4C1C-B0DC-58213B9A6EEB}"/>
              </a:ext>
            </a:extLst>
          </p:cNvPr>
          <p:cNvSpPr>
            <a:spLocks noGrp="1"/>
          </p:cNvSpPr>
          <p:nvPr>
            <p:ph idx="1"/>
          </p:nvPr>
        </p:nvSpPr>
        <p:spPr/>
        <p:txBody>
          <a:bodyPr vert="horz" lIns="91440" tIns="45720" rIns="91440" bIns="45720" rtlCol="0" anchor="t">
            <a:normAutofit/>
          </a:bodyPr>
          <a:lstStyle/>
          <a:p>
            <a:r>
              <a:rPr lang="en-US">
                <a:ea typeface="+mn-lt"/>
                <a:cs typeface="+mn-lt"/>
              </a:rPr>
              <a:t>The SBA process to receive a loan through the PPP under the CARES Act has been greatly streamlined, an expected turnaround time to receive funds is a matter of days, </a:t>
            </a:r>
            <a:r>
              <a:rPr lang="en-US" b="1" u="sng">
                <a:ea typeface="+mn-lt"/>
                <a:cs typeface="+mn-lt"/>
              </a:rPr>
              <a:t>prepare your application immediately.</a:t>
            </a:r>
            <a:endParaRPr lang="en-US">
              <a:cs typeface="Arial" panose="020B0604020202020204"/>
            </a:endParaRPr>
          </a:p>
          <a:p>
            <a:r>
              <a:rPr lang="en-US">
                <a:ea typeface="+mn-lt"/>
                <a:cs typeface="+mn-lt"/>
              </a:rPr>
              <a:t>You will need to </a:t>
            </a:r>
            <a:r>
              <a:rPr lang="en-US" b="1" u="sng">
                <a:ea typeface="+mn-lt"/>
                <a:cs typeface="+mn-lt"/>
              </a:rPr>
              <a:t>process the application through a bank that supports SBA loans</a:t>
            </a:r>
            <a:r>
              <a:rPr lang="en-US">
                <a:ea typeface="+mn-lt"/>
                <a:cs typeface="+mn-lt"/>
              </a:rPr>
              <a:t>.</a:t>
            </a:r>
            <a:endParaRPr lang="en-US"/>
          </a:p>
          <a:p>
            <a:r>
              <a:rPr lang="en-US" b="1" u="sng">
                <a:ea typeface="+mn-lt"/>
                <a:cs typeface="+mn-lt"/>
              </a:rPr>
              <a:t>Loan amount is 2.5 times average monthly payroll</a:t>
            </a:r>
            <a:r>
              <a:rPr lang="en-US">
                <a:ea typeface="+mn-lt"/>
                <a:cs typeface="+mn-lt"/>
              </a:rPr>
              <a:t>, which includes associated state taxes and health benefits, average loan will be in the range of $40-$45k, will vary by volume </a:t>
            </a:r>
            <a:endParaRPr lang="en-US"/>
          </a:p>
          <a:p>
            <a:r>
              <a:rPr lang="en-US">
                <a:ea typeface="+mn-lt"/>
                <a:cs typeface="+mn-lt"/>
              </a:rPr>
              <a:t>Eligibility is based on less than 500 employees per physical location.</a:t>
            </a:r>
            <a:endParaRPr lang="en-US"/>
          </a:p>
          <a:p>
            <a:endParaRPr lang="en-US">
              <a:cs typeface="Arial"/>
            </a:endParaRPr>
          </a:p>
        </p:txBody>
      </p:sp>
      <p:sp>
        <p:nvSpPr>
          <p:cNvPr id="4" name="Date Placeholder 3">
            <a:extLst>
              <a:ext uri="{FF2B5EF4-FFF2-40B4-BE49-F238E27FC236}">
                <a16:creationId xmlns:a16="http://schemas.microsoft.com/office/drawing/2014/main" id="{25AC5EAF-CDEA-4318-A3D6-5FEE7EAA1145}"/>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63FA9D28-A526-40CD-87D8-7739E0CC82F9}"/>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404838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D5B24-9361-4ACE-AE6F-4395C9D0AE60}"/>
              </a:ext>
            </a:extLst>
          </p:cNvPr>
          <p:cNvSpPr/>
          <p:nvPr/>
        </p:nvSpPr>
        <p:spPr>
          <a:xfrm>
            <a:off x="7087048" y="1892411"/>
            <a:ext cx="4601283" cy="1754326"/>
          </a:xfrm>
          <a:prstGeom prst="rect">
            <a:avLst/>
          </a:prstGeom>
        </p:spPr>
        <p:txBody>
          <a:bodyPr wrap="square" anchor="t">
            <a:spAutoFit/>
          </a:bodyPr>
          <a:lstStyle/>
          <a:p>
            <a:r>
              <a:rPr lang="en-US" b="1">
                <a:solidFill>
                  <a:schemeClr val="bg1"/>
                </a:solidFill>
              </a:rPr>
              <a:t>Andrew D. Rosenberg, M.D. FASA</a:t>
            </a:r>
            <a:endParaRPr lang="en-US"/>
          </a:p>
          <a:p>
            <a:r>
              <a:rPr lang="en-US">
                <a:solidFill>
                  <a:schemeClr val="bg1"/>
                </a:solidFill>
              </a:rPr>
              <a:t>Professor and Dorothy Reaves Spatz M.D.</a:t>
            </a:r>
            <a:endParaRPr lang="en-US">
              <a:solidFill>
                <a:schemeClr val="bg1"/>
              </a:solidFill>
              <a:cs typeface="Arial"/>
            </a:endParaRPr>
          </a:p>
          <a:p>
            <a:r>
              <a:rPr lang="en-US">
                <a:solidFill>
                  <a:schemeClr val="bg1"/>
                </a:solidFill>
              </a:rPr>
              <a:t>Chair, Department of Anesthesiology, Perioperative Care and Pain Medicine</a:t>
            </a:r>
            <a:endParaRPr lang="en-US">
              <a:solidFill>
                <a:schemeClr val="bg1"/>
              </a:solidFill>
              <a:cs typeface="Arial"/>
            </a:endParaRPr>
          </a:p>
          <a:p>
            <a:r>
              <a:rPr lang="en-US">
                <a:solidFill>
                  <a:schemeClr val="bg1"/>
                </a:solidFill>
              </a:rPr>
              <a:t>NYU School of Medicine</a:t>
            </a:r>
            <a:endParaRPr lang="en-US">
              <a:solidFill>
                <a:schemeClr val="bg1"/>
              </a:solidFill>
              <a:cs typeface="Arial"/>
            </a:endParaRPr>
          </a:p>
          <a:p>
            <a:r>
              <a:rPr lang="en-US">
                <a:solidFill>
                  <a:schemeClr val="bg1"/>
                </a:solidFill>
              </a:rPr>
              <a:t>ASA VP Scientific Affairs</a:t>
            </a:r>
            <a:endParaRPr lang="en-US">
              <a:solidFill>
                <a:schemeClr val="bg1"/>
              </a:solidFill>
              <a:cs typeface="Arial"/>
            </a:endParaRPr>
          </a:p>
        </p:txBody>
      </p:sp>
      <p:pic>
        <p:nvPicPr>
          <p:cNvPr id="8" name="Picture 7" descr="Screen Shot 2019-02-07 at 11.03.37 AM.png">
            <a:extLst>
              <a:ext uri="{FF2B5EF4-FFF2-40B4-BE49-F238E27FC236}">
                <a16:creationId xmlns:a16="http://schemas.microsoft.com/office/drawing/2014/main" id="{55D8C8E5-5FC2-403A-B8DC-ACE5C38E8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0533" y="5456140"/>
            <a:ext cx="1560875" cy="827529"/>
          </a:xfrm>
          <a:prstGeom prst="rect">
            <a:avLst/>
          </a:prstGeom>
        </p:spPr>
      </p:pic>
      <p:cxnSp>
        <p:nvCxnSpPr>
          <p:cNvPr id="4" name="Straight Arrow Connector 3">
            <a:extLst>
              <a:ext uri="{FF2B5EF4-FFF2-40B4-BE49-F238E27FC236}">
                <a16:creationId xmlns:a16="http://schemas.microsoft.com/office/drawing/2014/main" id="{2F83B0C2-17BE-4BC5-8989-24B6A49419C7}"/>
              </a:ext>
            </a:extLst>
          </p:cNvPr>
          <p:cNvCxnSpPr/>
          <p:nvPr/>
        </p:nvCxnSpPr>
        <p:spPr>
          <a:xfrm>
            <a:off x="8324850" y="5481638"/>
            <a:ext cx="0" cy="828675"/>
          </a:xfrm>
          <a:prstGeom prst="straightConnector1">
            <a:avLst/>
          </a:prstGeom>
        </p:spPr>
        <p:style>
          <a:lnRef idx="2">
            <a:schemeClr val="accent3"/>
          </a:lnRef>
          <a:fillRef idx="0">
            <a:schemeClr val="accent3"/>
          </a:fillRef>
          <a:effectRef idx="1">
            <a:schemeClr val="accent3"/>
          </a:effectRef>
          <a:fontRef idx="minor">
            <a:schemeClr val="tx1"/>
          </a:fontRef>
        </p:style>
      </p:cxnSp>
      <p:sp>
        <p:nvSpPr>
          <p:cNvPr id="5" name="Subtitle 2">
            <a:extLst>
              <a:ext uri="{FF2B5EF4-FFF2-40B4-BE49-F238E27FC236}">
                <a16:creationId xmlns:a16="http://schemas.microsoft.com/office/drawing/2014/main" id="{205F36DE-0996-4739-9066-B6211FBF69A8}"/>
              </a:ext>
            </a:extLst>
          </p:cNvPr>
          <p:cNvSpPr>
            <a:spLocks noGrp="1"/>
          </p:cNvSpPr>
          <p:nvPr>
            <p:ph type="subTitle" idx="1"/>
          </p:nvPr>
        </p:nvSpPr>
        <p:spPr>
          <a:xfrm>
            <a:off x="1114052" y="1490207"/>
            <a:ext cx="6440634" cy="458334"/>
          </a:xfrm>
        </p:spPr>
        <p:txBody>
          <a:bodyPr/>
          <a:lstStyle/>
          <a:p>
            <a:r>
              <a:rPr lang="en-US"/>
              <a:t>April 2, 2020</a:t>
            </a:r>
          </a:p>
        </p:txBody>
      </p:sp>
      <p:sp>
        <p:nvSpPr>
          <p:cNvPr id="10" name="Title 9">
            <a:extLst>
              <a:ext uri="{FF2B5EF4-FFF2-40B4-BE49-F238E27FC236}">
                <a16:creationId xmlns:a16="http://schemas.microsoft.com/office/drawing/2014/main" id="{03DD08C3-EB85-4AF5-B02D-70566712ADF2}"/>
              </a:ext>
            </a:extLst>
          </p:cNvPr>
          <p:cNvSpPr>
            <a:spLocks noGrp="1"/>
          </p:cNvSpPr>
          <p:nvPr>
            <p:ph type="ctrTitle"/>
          </p:nvPr>
        </p:nvSpPr>
        <p:spPr>
          <a:xfrm>
            <a:off x="1114052" y="407987"/>
            <a:ext cx="10717359" cy="793523"/>
          </a:xfrm>
        </p:spPr>
        <p:txBody>
          <a:bodyPr vert="horz" lIns="91440" tIns="45720" rIns="91440" bIns="45720" rtlCol="0" anchor="t">
            <a:noAutofit/>
          </a:bodyPr>
          <a:lstStyle/>
          <a:p>
            <a:r>
              <a:rPr lang="en-US" sz="3100">
                <a:ea typeface="+mj-lt"/>
                <a:cs typeface="+mj-lt"/>
              </a:rPr>
              <a:t>Organizing an Academic Anesthesiology Department to Respond to the COVID Pandemic</a:t>
            </a:r>
            <a:endParaRPr lang="en-US" sz="3100" b="0">
              <a:ea typeface="+mj-lt"/>
              <a:cs typeface="+mj-lt"/>
            </a:endParaRPr>
          </a:p>
          <a:p>
            <a:endParaRPr lang="en-US" sz="3100">
              <a:cs typeface="Arial"/>
            </a:endParaRPr>
          </a:p>
        </p:txBody>
      </p:sp>
    </p:spTree>
    <p:extLst>
      <p:ext uri="{BB962C8B-B14F-4D97-AF65-F5344CB8AC3E}">
        <p14:creationId xmlns:p14="http://schemas.microsoft.com/office/powerpoint/2010/main" val="2254276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0E66-6ED3-40A3-B391-6ABF0F706B13}"/>
              </a:ext>
            </a:extLst>
          </p:cNvPr>
          <p:cNvSpPr>
            <a:spLocks noGrp="1"/>
          </p:cNvSpPr>
          <p:nvPr>
            <p:ph type="title"/>
          </p:nvPr>
        </p:nvSpPr>
        <p:spPr/>
        <p:txBody>
          <a:bodyPr/>
          <a:lstStyle/>
          <a:p>
            <a:r>
              <a:rPr lang="en-US">
                <a:cs typeface="Arial"/>
              </a:rPr>
              <a:t>Key Takeaways (Continued)</a:t>
            </a:r>
            <a:endParaRPr lang="en-US"/>
          </a:p>
        </p:txBody>
      </p:sp>
      <p:sp>
        <p:nvSpPr>
          <p:cNvPr id="3" name="Content Placeholder 2">
            <a:extLst>
              <a:ext uri="{FF2B5EF4-FFF2-40B4-BE49-F238E27FC236}">
                <a16:creationId xmlns:a16="http://schemas.microsoft.com/office/drawing/2014/main" id="{2662D952-D480-46A0-93DA-535F33080CC6}"/>
              </a:ext>
            </a:extLst>
          </p:cNvPr>
          <p:cNvSpPr>
            <a:spLocks noGrp="1"/>
          </p:cNvSpPr>
          <p:nvPr>
            <p:ph idx="1"/>
          </p:nvPr>
        </p:nvSpPr>
        <p:spPr/>
        <p:txBody>
          <a:bodyPr vert="horz" lIns="91440" tIns="45720" rIns="91440" bIns="45720" rtlCol="0" anchor="t">
            <a:normAutofit/>
          </a:bodyPr>
          <a:lstStyle/>
          <a:p>
            <a:r>
              <a:rPr lang="en-US" b="1" u="sng">
                <a:ea typeface="+mn-lt"/>
                <a:cs typeface="+mn-lt"/>
              </a:rPr>
              <a:t>Borrowers are eligible for loan forgiveness</a:t>
            </a:r>
            <a:r>
              <a:rPr lang="en-US" b="1">
                <a:ea typeface="+mn-lt"/>
                <a:cs typeface="+mn-lt"/>
              </a:rPr>
              <a:t> </a:t>
            </a:r>
            <a:r>
              <a:rPr lang="en-US">
                <a:ea typeface="+mn-lt"/>
                <a:cs typeface="+mn-lt"/>
              </a:rPr>
              <a:t>equal to the expense incurred for the eight-week period after the origination date of the loan, based on payroll, mortgage interest, rent, and utilities</a:t>
            </a:r>
            <a:endParaRPr lang="en-US">
              <a:cs typeface="Arial" panose="020B0604020202020204"/>
            </a:endParaRPr>
          </a:p>
          <a:p>
            <a:r>
              <a:rPr lang="en-US" b="1" u="sng">
                <a:ea typeface="+mn-lt"/>
                <a:cs typeface="+mn-lt"/>
              </a:rPr>
              <a:t>Employers will not be penalized</a:t>
            </a:r>
            <a:r>
              <a:rPr lang="en-US" b="1">
                <a:ea typeface="+mn-lt"/>
                <a:cs typeface="+mn-lt"/>
              </a:rPr>
              <a:t> </a:t>
            </a:r>
            <a:r>
              <a:rPr lang="en-US">
                <a:ea typeface="+mn-lt"/>
                <a:cs typeface="+mn-lt"/>
              </a:rPr>
              <a:t>(reduced loan forgiveness) for reductions in number of employees or employee pay </a:t>
            </a:r>
            <a:r>
              <a:rPr lang="en-US" b="1" u="sng">
                <a:ea typeface="+mn-lt"/>
                <a:cs typeface="+mn-lt"/>
              </a:rPr>
              <a:t>if they rehire workers or restore any pay</a:t>
            </a:r>
            <a:r>
              <a:rPr lang="en-US" u="sng">
                <a:ea typeface="+mn-lt"/>
                <a:cs typeface="+mn-lt"/>
              </a:rPr>
              <a:t> </a:t>
            </a:r>
            <a:r>
              <a:rPr lang="en-US">
                <a:ea typeface="+mn-lt"/>
                <a:cs typeface="+mn-lt"/>
              </a:rPr>
              <a:t>that was reduced prior to June 30, 2020</a:t>
            </a:r>
            <a:endParaRPr lang="en-US"/>
          </a:p>
          <a:p>
            <a:r>
              <a:rPr lang="en-US">
                <a:ea typeface="+mn-lt"/>
                <a:cs typeface="+mn-lt"/>
              </a:rPr>
              <a:t>Loan amounts not forgiven have a fixed 0.5% interest rate over 2 years.</a:t>
            </a:r>
            <a:endParaRPr lang="en-US"/>
          </a:p>
          <a:p>
            <a:r>
              <a:rPr lang="en-US">
                <a:ea typeface="+mn-lt"/>
                <a:cs typeface="+mn-lt"/>
              </a:rPr>
              <a:t>For more information, visit: </a:t>
            </a:r>
            <a:r>
              <a:rPr lang="en-US">
                <a:ea typeface="+mn-lt"/>
                <a:cs typeface="+mn-lt"/>
                <a:hlinkClick r:id="rId2"/>
              </a:rPr>
              <a:t>https://www.sba.gov/funding-programs/loans/paycheck-protection-program-ppp</a:t>
            </a:r>
            <a:r>
              <a:rPr lang="en-US">
                <a:ea typeface="+mn-lt"/>
                <a:cs typeface="+mn-lt"/>
              </a:rPr>
              <a:t> </a:t>
            </a:r>
            <a:endParaRPr lang="en-US"/>
          </a:p>
          <a:p>
            <a:endParaRPr lang="en-US">
              <a:cs typeface="Arial"/>
            </a:endParaRPr>
          </a:p>
        </p:txBody>
      </p:sp>
      <p:sp>
        <p:nvSpPr>
          <p:cNvPr id="4" name="Date Placeholder 3">
            <a:extLst>
              <a:ext uri="{FF2B5EF4-FFF2-40B4-BE49-F238E27FC236}">
                <a16:creationId xmlns:a16="http://schemas.microsoft.com/office/drawing/2014/main" id="{70F728AB-202E-4560-AC01-79AD08BF7A3E}"/>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5F487810-697C-4E78-BBA2-FCC7A6835AB0}"/>
              </a:ext>
            </a:extLst>
          </p:cNvPr>
          <p:cNvPicPr>
            <a:picLocks noChangeAspect="1"/>
          </p:cNvPicPr>
          <p:nvPr/>
        </p:nvPicPr>
        <p:blipFill>
          <a:blip r:embed="rId3"/>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17986265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1F808-75AB-41B5-AF6B-E921D3DA0A5D}"/>
              </a:ext>
            </a:extLst>
          </p:cNvPr>
          <p:cNvSpPr>
            <a:spLocks noGrp="1"/>
          </p:cNvSpPr>
          <p:nvPr>
            <p:ph type="title"/>
          </p:nvPr>
        </p:nvSpPr>
        <p:spPr/>
        <p:txBody>
          <a:bodyPr/>
          <a:lstStyle/>
          <a:p>
            <a:r>
              <a:rPr lang="en-US">
                <a:cs typeface="Arial"/>
              </a:rPr>
              <a:t>Thank you!</a:t>
            </a:r>
            <a:endParaRPr lang="en-US"/>
          </a:p>
        </p:txBody>
      </p:sp>
      <p:sp>
        <p:nvSpPr>
          <p:cNvPr id="3" name="Content Placeholder 2">
            <a:extLst>
              <a:ext uri="{FF2B5EF4-FFF2-40B4-BE49-F238E27FC236}">
                <a16:creationId xmlns:a16="http://schemas.microsoft.com/office/drawing/2014/main" id="{66855EC7-84B2-4919-B5E7-257BB190EFA3}"/>
              </a:ext>
            </a:extLst>
          </p:cNvPr>
          <p:cNvSpPr>
            <a:spLocks noGrp="1"/>
          </p:cNvSpPr>
          <p:nvPr>
            <p:ph idx="1"/>
          </p:nvPr>
        </p:nvSpPr>
        <p:spPr/>
        <p:txBody>
          <a:bodyPr vert="horz" lIns="91440" tIns="45720" rIns="91440" bIns="45720" rtlCol="0" anchor="t">
            <a:normAutofit/>
          </a:bodyPr>
          <a:lstStyle/>
          <a:p>
            <a:r>
              <a:rPr lang="en-US">
                <a:cs typeface="Arial"/>
              </a:rPr>
              <a:t>Questions?</a:t>
            </a:r>
            <a:endParaRPr lang="en-US"/>
          </a:p>
        </p:txBody>
      </p:sp>
      <p:sp>
        <p:nvSpPr>
          <p:cNvPr id="4" name="Date Placeholder 3">
            <a:extLst>
              <a:ext uri="{FF2B5EF4-FFF2-40B4-BE49-F238E27FC236}">
                <a16:creationId xmlns:a16="http://schemas.microsoft.com/office/drawing/2014/main" id="{90B49D78-16BA-41B3-B79B-E865A54BFD24}"/>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pic>
        <p:nvPicPr>
          <p:cNvPr id="6" name="Picture 5" descr="A picture containing drawing&#10;&#10;Description generated with very high confidence">
            <a:extLst>
              <a:ext uri="{FF2B5EF4-FFF2-40B4-BE49-F238E27FC236}">
                <a16:creationId xmlns:a16="http://schemas.microsoft.com/office/drawing/2014/main" id="{085BCD1E-BA9F-454F-A06F-290B03367AE5}"/>
              </a:ext>
            </a:extLst>
          </p:cNvPr>
          <p:cNvPicPr>
            <a:picLocks noChangeAspect="1"/>
          </p:cNvPicPr>
          <p:nvPr/>
        </p:nvPicPr>
        <p:blipFill>
          <a:blip r:embed="rId2"/>
          <a:stretch>
            <a:fillRect/>
          </a:stretch>
        </p:blipFill>
        <p:spPr>
          <a:xfrm>
            <a:off x="7308325" y="6305761"/>
            <a:ext cx="1173366" cy="479981"/>
          </a:xfrm>
          <a:prstGeom prst="rect">
            <a:avLst/>
          </a:prstGeom>
        </p:spPr>
      </p:pic>
    </p:spTree>
    <p:extLst>
      <p:ext uri="{BB962C8B-B14F-4D97-AF65-F5344CB8AC3E}">
        <p14:creationId xmlns:p14="http://schemas.microsoft.com/office/powerpoint/2010/main" val="36903628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COVID-19 Town Hall Webinar</a:t>
            </a:r>
          </a:p>
        </p:txBody>
      </p:sp>
      <p:sp>
        <p:nvSpPr>
          <p:cNvPr id="3" name="Subtitle 2"/>
          <p:cNvSpPr>
            <a:spLocks noGrp="1"/>
          </p:cNvSpPr>
          <p:nvPr>
            <p:ph type="subTitle" idx="1"/>
          </p:nvPr>
        </p:nvSpPr>
        <p:spPr/>
        <p:txBody>
          <a:bodyPr/>
          <a:lstStyle/>
          <a:p>
            <a:r>
              <a:rPr lang="en-US"/>
              <a:t>April 2, 2020</a:t>
            </a:r>
          </a:p>
        </p:txBody>
      </p:sp>
      <p:sp>
        <p:nvSpPr>
          <p:cNvPr id="4" name="Rectangle 3">
            <a:extLst>
              <a:ext uri="{FF2B5EF4-FFF2-40B4-BE49-F238E27FC236}">
                <a16:creationId xmlns:a16="http://schemas.microsoft.com/office/drawing/2014/main" id="{773BAB4B-565D-4EC1-A344-BC3384F43289}"/>
              </a:ext>
            </a:extLst>
          </p:cNvPr>
          <p:cNvSpPr/>
          <p:nvPr/>
        </p:nvSpPr>
        <p:spPr>
          <a:xfrm>
            <a:off x="6610350" y="1716927"/>
            <a:ext cx="4776528" cy="646331"/>
          </a:xfrm>
          <a:prstGeom prst="rect">
            <a:avLst/>
          </a:prstGeom>
        </p:spPr>
        <p:txBody>
          <a:bodyPr wrap="square" anchor="t">
            <a:spAutoFit/>
          </a:bodyPr>
          <a:lstStyle/>
          <a:p>
            <a:r>
              <a:rPr lang="en-US" b="1">
                <a:solidFill>
                  <a:schemeClr val="bg1"/>
                </a:solidFill>
              </a:rPr>
              <a:t>Manuel Bonilla</a:t>
            </a:r>
            <a:endParaRPr lang="en-US">
              <a:solidFill>
                <a:schemeClr val="bg1"/>
              </a:solidFill>
            </a:endParaRPr>
          </a:p>
          <a:p>
            <a:r>
              <a:rPr lang="en-US">
                <a:solidFill>
                  <a:schemeClr val="bg1"/>
                </a:solidFill>
              </a:rPr>
              <a:t>ASA Chief Advocacy and Practice Officer</a:t>
            </a:r>
            <a:endParaRPr lang="en-US">
              <a:solidFill>
                <a:schemeClr val="bg1"/>
              </a:solidFill>
              <a:cs typeface="Arial" panose="020B0604020202020204"/>
            </a:endParaRPr>
          </a:p>
        </p:txBody>
      </p:sp>
    </p:spTree>
    <p:extLst>
      <p:ext uri="{BB962C8B-B14F-4D97-AF65-F5344CB8AC3E}">
        <p14:creationId xmlns:p14="http://schemas.microsoft.com/office/powerpoint/2010/main" val="12647257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F010-15B1-41EF-A5F9-4D8E4635169B}"/>
              </a:ext>
            </a:extLst>
          </p:cNvPr>
          <p:cNvSpPr>
            <a:spLocks noGrp="1"/>
          </p:cNvSpPr>
          <p:nvPr>
            <p:ph type="title"/>
          </p:nvPr>
        </p:nvSpPr>
        <p:spPr/>
        <p:txBody>
          <a:bodyPr>
            <a:normAutofit fontScale="90000"/>
          </a:bodyPr>
          <a:lstStyle/>
          <a:p>
            <a:br>
              <a:rPr lang="en-US"/>
            </a:br>
            <a:r>
              <a:rPr lang="en-US"/>
              <a:t>Next Steps</a:t>
            </a:r>
            <a:br>
              <a:rPr lang="en-US"/>
            </a:br>
            <a:endParaRPr lang="en-US"/>
          </a:p>
        </p:txBody>
      </p:sp>
      <p:sp>
        <p:nvSpPr>
          <p:cNvPr id="3" name="Content Placeholder 2">
            <a:extLst>
              <a:ext uri="{FF2B5EF4-FFF2-40B4-BE49-F238E27FC236}">
                <a16:creationId xmlns:a16="http://schemas.microsoft.com/office/drawing/2014/main" id="{17DD8343-58FB-4462-99A5-907E5D777ED6}"/>
              </a:ext>
            </a:extLst>
          </p:cNvPr>
          <p:cNvSpPr>
            <a:spLocks noGrp="1"/>
          </p:cNvSpPr>
          <p:nvPr>
            <p:ph idx="1"/>
          </p:nvPr>
        </p:nvSpPr>
        <p:spPr>
          <a:xfrm>
            <a:off x="619125" y="1825625"/>
            <a:ext cx="10734675" cy="4351338"/>
          </a:xfrm>
        </p:spPr>
        <p:txBody>
          <a:bodyPr>
            <a:normAutofit fontScale="85000" lnSpcReduction="10000"/>
          </a:bodyPr>
          <a:lstStyle/>
          <a:p>
            <a:r>
              <a:rPr lang="en-US" sz="3600" b="1"/>
              <a:t>CARES Act Implementation</a:t>
            </a:r>
          </a:p>
          <a:p>
            <a:pPr marL="0" indent="0">
              <a:buNone/>
            </a:pPr>
            <a:endParaRPr lang="en-US" sz="1000" b="1"/>
          </a:p>
          <a:p>
            <a:r>
              <a:rPr lang="en-US" sz="3600" b="1"/>
              <a:t>“Phase 4” Legislation </a:t>
            </a:r>
            <a:r>
              <a:rPr lang="en-US" sz="3600"/>
              <a:t>(April 20?) </a:t>
            </a:r>
          </a:p>
          <a:p>
            <a:pPr lvl="1"/>
            <a:r>
              <a:rPr lang="en-US" sz="3100"/>
              <a:t>Additional Funding for Physician Practices  (+ up $100B grant) </a:t>
            </a:r>
          </a:p>
          <a:p>
            <a:pPr lvl="1"/>
            <a:r>
              <a:rPr lang="en-US" sz="3100"/>
              <a:t>Small Business Administration</a:t>
            </a:r>
          </a:p>
          <a:p>
            <a:pPr lvl="1"/>
            <a:r>
              <a:rPr lang="en-US" sz="3100"/>
              <a:t>Liability Relief</a:t>
            </a:r>
          </a:p>
          <a:p>
            <a:pPr lvl="1"/>
            <a:r>
              <a:rPr lang="en-US" sz="3100"/>
              <a:t>Other</a:t>
            </a:r>
          </a:p>
          <a:p>
            <a:endParaRPr lang="en-US" sz="900" b="1"/>
          </a:p>
          <a:p>
            <a:r>
              <a:rPr lang="en-US" sz="3500" b="1"/>
              <a:t>HHS/CMS</a:t>
            </a:r>
          </a:p>
          <a:p>
            <a:pPr lvl="1"/>
            <a:r>
              <a:rPr lang="en-US" sz="3100"/>
              <a:t>Enhance Existing Medicare Payments</a:t>
            </a:r>
          </a:p>
          <a:p>
            <a:pPr lvl="1"/>
            <a:r>
              <a:rPr lang="en-US" sz="3100"/>
              <a:t>New Payment Models</a:t>
            </a:r>
          </a:p>
          <a:p>
            <a:pPr marL="457200" lvl="1" indent="0">
              <a:buNone/>
            </a:pPr>
            <a:endParaRPr lang="en-US" sz="3100" b="1"/>
          </a:p>
          <a:p>
            <a:pPr marL="0" indent="0">
              <a:buNone/>
            </a:pPr>
            <a:endParaRPr lang="en-US" sz="4400"/>
          </a:p>
          <a:p>
            <a:endParaRPr lang="en-US" baseline="30000"/>
          </a:p>
        </p:txBody>
      </p:sp>
      <p:sp>
        <p:nvSpPr>
          <p:cNvPr id="4" name="Date Placeholder 3">
            <a:extLst>
              <a:ext uri="{FF2B5EF4-FFF2-40B4-BE49-F238E27FC236}">
                <a16:creationId xmlns:a16="http://schemas.microsoft.com/office/drawing/2014/main" id="{8080EF25-7473-471F-A21C-D19937F9AEF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asahq.org </a:t>
            </a:r>
            <a:r>
              <a:rPr kumimoji="0" lang="en-US" sz="1800" b="0" i="0" u="none" strike="noStrike" kern="1200" cap="none" spc="0" normalizeH="0" baseline="0" noProof="0">
                <a:ln>
                  <a:noFill/>
                </a:ln>
                <a:solidFill>
                  <a:srgbClr val="B6B8DD"/>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800" b="0" i="0" u="none" strike="noStrike" kern="1200" cap="none" spc="0" normalizeH="0" baseline="0" noProof="0">
                <a:ln>
                  <a:noFill/>
                </a:ln>
                <a:solidFill>
                  <a:srgbClr val="3A5C5D"/>
                </a:solidFill>
                <a:effectLst/>
                <a:uLnTx/>
                <a:uFillTx/>
                <a:latin typeface="Arial" panose="020B0604020202020204"/>
                <a:ea typeface="+mn-ea"/>
                <a:cs typeface="+mn-cs"/>
              </a:rPr>
              <a:t>apsf.org</a:t>
            </a:r>
          </a:p>
        </p:txBody>
      </p:sp>
    </p:spTree>
    <p:extLst>
      <p:ext uri="{BB962C8B-B14F-4D97-AF65-F5344CB8AC3E}">
        <p14:creationId xmlns:p14="http://schemas.microsoft.com/office/powerpoint/2010/main" val="25478779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9F08-B39D-47C2-B524-D1A0172D6987}"/>
              </a:ext>
            </a:extLst>
          </p:cNvPr>
          <p:cNvSpPr>
            <a:spLocks noGrp="1"/>
          </p:cNvSpPr>
          <p:nvPr>
            <p:ph type="title"/>
          </p:nvPr>
        </p:nvSpPr>
        <p:spPr/>
        <p:txBody>
          <a:bodyPr/>
          <a:lstStyle/>
          <a:p>
            <a:r>
              <a:rPr lang="en-US">
                <a:cs typeface="Arial"/>
              </a:rPr>
              <a:t>Share Your Stories </a:t>
            </a:r>
            <a:endParaRPr lang="en-US"/>
          </a:p>
        </p:txBody>
      </p:sp>
      <p:sp>
        <p:nvSpPr>
          <p:cNvPr id="4" name="Date Placeholder 3">
            <a:extLst>
              <a:ext uri="{FF2B5EF4-FFF2-40B4-BE49-F238E27FC236}">
                <a16:creationId xmlns:a16="http://schemas.microsoft.com/office/drawing/2014/main" id="{D03F3129-8036-43B8-B0C5-7A7FABDA2AFB}"/>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
        <p:nvSpPr>
          <p:cNvPr id="6" name="Content Placeholder 5">
            <a:extLst>
              <a:ext uri="{FF2B5EF4-FFF2-40B4-BE49-F238E27FC236}">
                <a16:creationId xmlns:a16="http://schemas.microsoft.com/office/drawing/2014/main" id="{7FDFBA0D-D243-4982-93A2-31160308A524}"/>
              </a:ext>
            </a:extLst>
          </p:cNvPr>
          <p:cNvSpPr>
            <a:spLocks noGrp="1"/>
          </p:cNvSpPr>
          <p:nvPr>
            <p:ph idx="1"/>
          </p:nvPr>
        </p:nvSpPr>
        <p:spPr/>
        <p:txBody>
          <a:bodyPr vert="horz" lIns="91440" tIns="45720" rIns="91440" bIns="45720" rtlCol="0" anchor="t">
            <a:normAutofit/>
          </a:bodyPr>
          <a:lstStyle/>
          <a:p>
            <a:r>
              <a:rPr lang="en-US">
                <a:cs typeface="Arial"/>
              </a:rPr>
              <a:t>How has COVID-19 changed your daily life and practice? </a:t>
            </a:r>
            <a:endParaRPr lang="en-US">
              <a:ea typeface="+mn-lt"/>
              <a:cs typeface="+mn-lt"/>
            </a:endParaRPr>
          </a:p>
          <a:p>
            <a:r>
              <a:rPr lang="en-US">
                <a:cs typeface="Arial"/>
              </a:rPr>
              <a:t>What poignant or uplifting patient care situations have you experienced?  </a:t>
            </a:r>
            <a:endParaRPr lang="en-US">
              <a:ea typeface="+mn-lt"/>
              <a:cs typeface="+mn-lt"/>
            </a:endParaRPr>
          </a:p>
          <a:p>
            <a:r>
              <a:rPr lang="en-US">
                <a:cs typeface="Arial"/>
              </a:rPr>
              <a:t>Please share! Email </a:t>
            </a:r>
            <a:r>
              <a:rPr lang="en-US">
                <a:cs typeface="Arial"/>
                <a:hlinkClick r:id="rId2"/>
              </a:rPr>
              <a:t>pr@asahq.org</a:t>
            </a:r>
            <a:r>
              <a:rPr lang="en-US">
                <a:cs typeface="Arial"/>
              </a:rPr>
              <a:t> </a:t>
            </a:r>
            <a:endParaRPr lang="en-US">
              <a:ea typeface="+mn-lt"/>
              <a:cs typeface="+mn-lt"/>
            </a:endParaRPr>
          </a:p>
        </p:txBody>
      </p:sp>
    </p:spTree>
    <p:extLst>
      <p:ext uri="{BB962C8B-B14F-4D97-AF65-F5344CB8AC3E}">
        <p14:creationId xmlns:p14="http://schemas.microsoft.com/office/powerpoint/2010/main" val="24125399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CD7B-8348-439C-B685-B2D878694ADF}"/>
              </a:ext>
            </a:extLst>
          </p:cNvPr>
          <p:cNvSpPr>
            <a:spLocks noGrp="1"/>
          </p:cNvSpPr>
          <p:nvPr>
            <p:ph type="title"/>
          </p:nvPr>
        </p:nvSpPr>
        <p:spPr/>
        <p:txBody>
          <a:bodyPr/>
          <a:lstStyle/>
          <a:p>
            <a:r>
              <a:rPr lang="en-US"/>
              <a:t>Thank You and Be Well </a:t>
            </a:r>
          </a:p>
        </p:txBody>
      </p:sp>
      <p:sp>
        <p:nvSpPr>
          <p:cNvPr id="3" name="Content Placeholder 2">
            <a:extLst>
              <a:ext uri="{FF2B5EF4-FFF2-40B4-BE49-F238E27FC236}">
                <a16:creationId xmlns:a16="http://schemas.microsoft.com/office/drawing/2014/main" id="{5D29F624-4540-4B04-B2A7-85D6EBD4B0E5}"/>
              </a:ext>
            </a:extLst>
          </p:cNvPr>
          <p:cNvSpPr>
            <a:spLocks noGrp="1"/>
          </p:cNvSpPr>
          <p:nvPr>
            <p:ph idx="1"/>
          </p:nvPr>
        </p:nvSpPr>
        <p:spPr>
          <a:xfrm>
            <a:off x="838200" y="2067328"/>
            <a:ext cx="10515600" cy="3045633"/>
          </a:xfrm>
        </p:spPr>
        <p:txBody>
          <a:bodyPr vert="horz" lIns="91440" tIns="45720" rIns="91440" bIns="45720" rtlCol="0" anchor="t">
            <a:normAutofit/>
          </a:bodyPr>
          <a:lstStyle/>
          <a:p>
            <a:r>
              <a:rPr lang="en-US"/>
              <a:t>Your participation in this webinar enables you to claim CME credits at </a:t>
            </a:r>
            <a:r>
              <a:rPr lang="en-US">
                <a:ea typeface="+mn-lt"/>
                <a:cs typeface="+mn-lt"/>
                <a:hlinkClick r:id="rId3"/>
              </a:rPr>
              <a:t>www.asahq.org/covid19cme0402</a:t>
            </a:r>
            <a:r>
              <a:rPr lang="en-US">
                <a:ea typeface="+mn-lt"/>
                <a:cs typeface="+mn-lt"/>
              </a:rPr>
              <a:t>  </a:t>
            </a:r>
            <a:endParaRPr lang="en-US">
              <a:cs typeface="Arial"/>
            </a:endParaRPr>
          </a:p>
          <a:p>
            <a:r>
              <a:rPr lang="en-US"/>
              <a:t>Replay will also available at </a:t>
            </a:r>
            <a:r>
              <a:rPr lang="en-US">
                <a:hlinkClick r:id="rId4"/>
              </a:rPr>
              <a:t>www.asahq.org/townhalls</a:t>
            </a:r>
            <a:r>
              <a:rPr lang="en-US"/>
              <a:t> within 24 hours. Please share with your colleagues who weren't able to participate tonight. </a:t>
            </a:r>
            <a:endParaRPr lang="en-US">
              <a:cs typeface="Arial"/>
            </a:endParaRPr>
          </a:p>
          <a:p>
            <a:r>
              <a:rPr lang="en-US">
                <a:cs typeface="Arial"/>
              </a:rPr>
              <a:t>Additional and ongoing COVID-19 resources at </a:t>
            </a:r>
            <a:r>
              <a:rPr lang="en-US">
                <a:cs typeface="Arial"/>
                <a:hlinkClick r:id="rId5"/>
              </a:rPr>
              <a:t>www.asahq.org/covid19info</a:t>
            </a:r>
            <a:r>
              <a:rPr lang="en-US">
                <a:cs typeface="Arial"/>
              </a:rPr>
              <a:t> </a:t>
            </a:r>
            <a:endParaRPr lang="en-US"/>
          </a:p>
          <a:p>
            <a:pPr marL="0" indent="0" algn="ctr">
              <a:buNone/>
            </a:pPr>
            <a:endParaRPr lang="en-US">
              <a:cs typeface="Arial"/>
            </a:endParaRPr>
          </a:p>
        </p:txBody>
      </p:sp>
      <p:sp>
        <p:nvSpPr>
          <p:cNvPr id="6" name="Date Placeholder 1">
            <a:extLst>
              <a:ext uri="{FF2B5EF4-FFF2-40B4-BE49-F238E27FC236}">
                <a16:creationId xmlns:a16="http://schemas.microsoft.com/office/drawing/2014/main" id="{261D6B65-ED8F-9E44-B15C-2B400F981AC5}"/>
              </a:ext>
            </a:extLst>
          </p:cNvPr>
          <p:cNvSpPr txBox="1">
            <a:spLocks/>
          </p:cNvSpPr>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3175867692"/>
      </p:ext>
    </p:extLst>
  </p:cSld>
  <p:clrMapOvr>
    <a:masterClrMapping/>
  </p:clrMapOvr>
</p:sld>
</file>

<file path=ppt/theme/theme1.xml><?xml version="1.0" encoding="utf-8"?>
<a:theme xmlns:a="http://schemas.openxmlformats.org/drawingml/2006/main" name="Office Theme">
  <a:themeElements>
    <a:clrScheme name="ASA Template 1">
      <a:dk1>
        <a:srgbClr val="000000"/>
      </a:dk1>
      <a:lt1>
        <a:srgbClr val="FFFFFF"/>
      </a:lt1>
      <a:dk2>
        <a:srgbClr val="44546A"/>
      </a:dk2>
      <a:lt2>
        <a:srgbClr val="E7E6E6"/>
      </a:lt2>
      <a:accent1>
        <a:srgbClr val="1226AA"/>
      </a:accent1>
      <a:accent2>
        <a:srgbClr val="8A83D6"/>
      </a:accent2>
      <a:accent3>
        <a:srgbClr val="B6B8DD"/>
      </a:accent3>
      <a:accent4>
        <a:srgbClr val="F3C300"/>
      </a:accent4>
      <a:accent5>
        <a:srgbClr val="F18A00"/>
      </a:accent5>
      <a:accent6>
        <a:srgbClr val="99D9D9"/>
      </a:accent6>
      <a:hlink>
        <a:srgbClr val="00ABC8"/>
      </a:hlink>
      <a:folHlink>
        <a:srgbClr val="007C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SA Template 1">
      <a:dk1>
        <a:srgbClr val="000000"/>
      </a:dk1>
      <a:lt1>
        <a:srgbClr val="FFFFFF"/>
      </a:lt1>
      <a:dk2>
        <a:srgbClr val="44546A"/>
      </a:dk2>
      <a:lt2>
        <a:srgbClr val="E7E6E6"/>
      </a:lt2>
      <a:accent1>
        <a:srgbClr val="1226AA"/>
      </a:accent1>
      <a:accent2>
        <a:srgbClr val="8A83D6"/>
      </a:accent2>
      <a:accent3>
        <a:srgbClr val="B6B8DD"/>
      </a:accent3>
      <a:accent4>
        <a:srgbClr val="F3C300"/>
      </a:accent4>
      <a:accent5>
        <a:srgbClr val="F18A00"/>
      </a:accent5>
      <a:accent6>
        <a:srgbClr val="99D9D9"/>
      </a:accent6>
      <a:hlink>
        <a:srgbClr val="00ABC8"/>
      </a:hlink>
      <a:folHlink>
        <a:srgbClr val="007C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A_Template_WideScreen.pptx" id="{FAC6ADD7-E9B6-4B74-B72F-E2D3443F0CCD}" vid="{A5AE32D7-AE11-4382-BA98-0ED41735D58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0A1EB357F28B4D9148532ADA1C541E" ma:contentTypeVersion="8" ma:contentTypeDescription="Create a new document." ma:contentTypeScope="" ma:versionID="a1fd707032dc49a5865eed35c214ada9">
  <xsd:schema xmlns:xsd="http://www.w3.org/2001/XMLSchema" xmlns:xs="http://www.w3.org/2001/XMLSchema" xmlns:p="http://schemas.microsoft.com/office/2006/metadata/properties" xmlns:ns2="b015551d-1ddc-47f4-8014-dc4cdf5a7a00" targetNamespace="http://schemas.microsoft.com/office/2006/metadata/properties" ma:root="true" ma:fieldsID="d3bb70aff20a3eee58282f339d4972e0" ns2:_="">
    <xsd:import namespace="b015551d-1ddc-47f4-8014-dc4cdf5a7a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15551d-1ddc-47f4-8014-dc4cdf5a7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D02FAB-EA49-4FD6-9D3A-54E70091ACBF}">
  <ds:schemaRefs>
    <ds:schemaRef ds:uri="http://schemas.microsoft.com/sharepoint/v3/contenttype/forms"/>
  </ds:schemaRefs>
</ds:datastoreItem>
</file>

<file path=customXml/itemProps2.xml><?xml version="1.0" encoding="utf-8"?>
<ds:datastoreItem xmlns:ds="http://schemas.openxmlformats.org/officeDocument/2006/customXml" ds:itemID="{ED4057FD-6B74-4FBB-8AF5-FD13B6654E97}">
  <ds:schemaRefs>
    <ds:schemaRef ds:uri="b015551d-1ddc-47f4-8014-dc4cdf5a7a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5A5DC70-0B9B-415C-A102-31AA16B8CC2C}">
  <ds:schemaRefs>
    <ds:schemaRef ds:uri="http://purl.org/dc/dcmitype/"/>
    <ds:schemaRef ds:uri="http://schemas.microsoft.com/office/2006/metadata/properties"/>
    <ds:schemaRef ds:uri="http://purl.org/dc/terms/"/>
    <ds:schemaRef ds:uri="http://schemas.microsoft.com/office/infopath/2007/PartnerControls"/>
    <ds:schemaRef ds:uri="http://schemas.microsoft.com/office/2006/documentManagement/types"/>
    <ds:schemaRef ds:uri="http://purl.org/dc/elements/1.1/"/>
    <ds:schemaRef ds:uri="b015551d-1ddc-47f4-8014-dc4cdf5a7a00"/>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5440</Words>
  <Application>Microsoft Office PowerPoint</Application>
  <PresentationFormat>Widescreen</PresentationFormat>
  <Paragraphs>701</Paragraphs>
  <Slides>95</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95</vt:i4>
      </vt:variant>
    </vt:vector>
  </HeadingPairs>
  <TitlesOfParts>
    <vt:vector size="102" baseType="lpstr">
      <vt:lpstr>.AppleSystemUIFont</vt:lpstr>
      <vt:lpstr>Arial</vt:lpstr>
      <vt:lpstr>Arial,Sans-Serif</vt:lpstr>
      <vt:lpstr>Calibri</vt:lpstr>
      <vt:lpstr>Courier New</vt:lpstr>
      <vt:lpstr>Office Theme</vt:lpstr>
      <vt:lpstr>Office Theme</vt:lpstr>
      <vt:lpstr>COVID-19 Town Hall Webinar</vt:lpstr>
      <vt:lpstr>Housekeeping</vt:lpstr>
      <vt:lpstr>Disclaimer</vt:lpstr>
      <vt:lpstr>Learning Objectives</vt:lpstr>
      <vt:lpstr>Welcome, Anesthesia Community</vt:lpstr>
      <vt:lpstr>Purposing Anesthesia Machines as ICU Ventilators and ICU Patient Management</vt:lpstr>
      <vt:lpstr>Online Education Free to Residents</vt:lpstr>
      <vt:lpstr>Panel Participants</vt:lpstr>
      <vt:lpstr>Organizing an Academic Anesthesiology Department to Respond to the COVID Pandemic </vt:lpstr>
      <vt:lpstr>Disclosures</vt:lpstr>
      <vt:lpstr>Objectives</vt:lpstr>
      <vt:lpstr>IHME Projections on Needs of ICU Beds &amp; Vents</vt:lpstr>
      <vt:lpstr>Organizational Issues</vt:lpstr>
      <vt:lpstr>Our Role in an Academic Medical Center</vt:lpstr>
      <vt:lpstr>Organizational Issues</vt:lpstr>
      <vt:lpstr>Organizational Issues</vt:lpstr>
      <vt:lpstr>Workforce Issues</vt:lpstr>
      <vt:lpstr>Workforce Issues (continued)</vt:lpstr>
      <vt:lpstr>Staff</vt:lpstr>
      <vt:lpstr>Teams</vt:lpstr>
      <vt:lpstr>AVPP Teams</vt:lpstr>
      <vt:lpstr>Collaboration With Others is Key We are Working in a Very Large Organization</vt:lpstr>
      <vt:lpstr>Collaboration With Others is Key We are Working in a Very Large Organization</vt:lpstr>
      <vt:lpstr>Equipment</vt:lpstr>
      <vt:lpstr>Use of Anesthesia Machines</vt:lpstr>
      <vt:lpstr>Summary</vt:lpstr>
      <vt:lpstr>Lessons from the Front Line: The Private Practice Perspective</vt:lpstr>
      <vt:lpstr>Agenda</vt:lpstr>
      <vt:lpstr>Long Island Hospital Systems</vt:lpstr>
      <vt:lpstr>Catholic Health System of LI</vt:lpstr>
      <vt:lpstr>St. Francis Hospital, The Heart Center </vt:lpstr>
      <vt:lpstr>Suburban, Community Hospital Response</vt:lpstr>
      <vt:lpstr>Timeline</vt:lpstr>
      <vt:lpstr>St. Francis Hospital, The Heart Center </vt:lpstr>
      <vt:lpstr>St. Francis Hospital, The Heart Center </vt:lpstr>
      <vt:lpstr>Communication with Regional Anesthesia Leadership</vt:lpstr>
      <vt:lpstr>Internal Communication</vt:lpstr>
      <vt:lpstr>Surgical Case Review Committee</vt:lpstr>
      <vt:lpstr>Private Practice Concerns</vt:lpstr>
      <vt:lpstr>NYCA, PC</vt:lpstr>
      <vt:lpstr>Key Support Systems</vt:lpstr>
      <vt:lpstr>Communication</vt:lpstr>
      <vt:lpstr>Financial Considerations</vt:lpstr>
      <vt:lpstr>Financial options to be considered</vt:lpstr>
      <vt:lpstr>Lessons Learned</vt:lpstr>
      <vt:lpstr>Panel Participants</vt:lpstr>
      <vt:lpstr>On The Ground – Practice Issues</vt:lpstr>
      <vt:lpstr>PowerPoint Presentation</vt:lpstr>
      <vt:lpstr>On The Ground – Practice Issues</vt:lpstr>
      <vt:lpstr>On The Ground – Practice Issues</vt:lpstr>
      <vt:lpstr>On The Ground – Practice Issues</vt:lpstr>
      <vt:lpstr>On The Ground – Practice Issues</vt:lpstr>
      <vt:lpstr>Immediate Options for Cash Flow</vt:lpstr>
      <vt:lpstr>Immediate Options for Cash Flow</vt:lpstr>
      <vt:lpstr>Critical Care</vt:lpstr>
      <vt:lpstr>Telehealth</vt:lpstr>
      <vt:lpstr>CMS Accelerated/Advance Payment Program</vt:lpstr>
      <vt:lpstr>The CARES Act</vt:lpstr>
      <vt:lpstr> The CARES Act: Recent Federal Legislation to Support Physician Practices </vt:lpstr>
      <vt:lpstr> CARES Act:   U.S. Department of Health &amp; Human Services (HHS) </vt:lpstr>
      <vt:lpstr>CARES Act:  Small Business Administration (SBA)</vt:lpstr>
      <vt:lpstr>CARES Act:  Small Business Administration (SBA)</vt:lpstr>
      <vt:lpstr>CARES Act: Internal Revenue Service (IRS)</vt:lpstr>
      <vt:lpstr>CARES Act: Internal Revenue Service (IRS)</vt:lpstr>
      <vt:lpstr> CARES Act: Department of Education </vt:lpstr>
      <vt:lpstr>SBA Assistance During the COVID-19 Crisis:  What’s Available?</vt:lpstr>
      <vt:lpstr>What is the "CARES Act?"</vt:lpstr>
      <vt:lpstr>The Paycheck Protection Program</vt:lpstr>
      <vt:lpstr>Who Is An Eligible Recipient for a  Covered Loan?</vt:lpstr>
      <vt:lpstr>Application Period</vt:lpstr>
      <vt:lpstr>Eligibility Criteria – Easing and Expediting  the Process</vt:lpstr>
      <vt:lpstr>Who is an "Employee" for Purposes of the PPP</vt:lpstr>
      <vt:lpstr>Borrower’s Good Faith Certification</vt:lpstr>
      <vt:lpstr>How is the Covered Loan Amount Determined?</vt:lpstr>
      <vt:lpstr>Calculation the Loan Amount – an example</vt:lpstr>
      <vt:lpstr>What Expenses Can I Pay For With a Covered Loan?</vt:lpstr>
      <vt:lpstr>Other Critical Provisions About Covered Loans Under the PPP</vt:lpstr>
      <vt:lpstr>Loan Forgiveness</vt:lpstr>
      <vt:lpstr>Loan Forgiveness (Continued)</vt:lpstr>
      <vt:lpstr>Permitted Uses and Loan Forgiveness</vt:lpstr>
      <vt:lpstr>SBA Express Bridge Loans</vt:lpstr>
      <vt:lpstr>SBA Express Bridge Loans (Continued)</vt:lpstr>
      <vt:lpstr>Economic Injury Disaster Loans (EIDL)</vt:lpstr>
      <vt:lpstr>EIDLS (Continued)</vt:lpstr>
      <vt:lpstr>Ability to Defer Payroll Taxes</vt:lpstr>
      <vt:lpstr>Employee Retention Credit</vt:lpstr>
      <vt:lpstr>Employee Retention Credit (Continued)</vt:lpstr>
      <vt:lpstr>Expansion of Unemployment Insurance Benefits</vt:lpstr>
      <vt:lpstr>Key Takeaways</vt:lpstr>
      <vt:lpstr>Key Takeaways (Continued)</vt:lpstr>
      <vt:lpstr>Thank you!</vt:lpstr>
      <vt:lpstr>COVID-19 Town Hall Webinar</vt:lpstr>
      <vt:lpstr> Next Steps </vt:lpstr>
      <vt:lpstr>Share Your Stories </vt:lpstr>
      <vt:lpstr>Thank You and Be Well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Justina Kelstrom</dc:creator>
  <cp:lastModifiedBy>Anushiya Sundararajan</cp:lastModifiedBy>
  <cp:revision>1</cp:revision>
  <dcterms:created xsi:type="dcterms:W3CDTF">2018-05-29T00:21:26Z</dcterms:created>
  <dcterms:modified xsi:type="dcterms:W3CDTF">2020-04-03T17:32:05Z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0x010100650A1EB357F28B4D9148532ADA1C541E</vt:lpwstr>
  </property>
</Properties>
</file>